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jpg" ContentType="image/jpe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57" r:id="rId3"/>
    <p:sldId id="258" r:id="rId4"/>
    <p:sldId id="259" r:id="rId5"/>
    <p:sldId id="261" r:id="rId6"/>
    <p:sldId id="260" r:id="rId7"/>
    <p:sldId id="262" r:id="rId8"/>
    <p:sldId id="263" r:id="rId9"/>
    <p:sldId id="264" r:id="rId10"/>
    <p:sldId id="265" r:id="rId11"/>
    <p:sldId id="266" r:id="rId12"/>
    <p:sldId id="267" r:id="rId13"/>
    <p:sldId id="268" r:id="rId14"/>
    <p:sldId id="269" r:id="rId15"/>
    <p:sldId id="270" r:id="rId16"/>
    <p:sldId id="271" r:id="rId17"/>
    <p:sldId id="273" r:id="rId18"/>
    <p:sldId id="274" r:id="rId19"/>
    <p:sldId id="272" r:id="rId20"/>
    <p:sldId id="275" r:id="rId21"/>
    <p:sldId id="276" r:id="rId22"/>
    <p:sldId id="277" r:id="rId23"/>
    <p:sldId id="278" r:id="rId24"/>
    <p:sldId id="279" r:id="rId25"/>
    <p:sldId id="280" r:id="rId26"/>
    <p:sldId id="282" r:id="rId27"/>
    <p:sldId id="281"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6"/>
  </p:normalViewPr>
  <p:slideViewPr>
    <p:cSldViewPr snapToGrid="0" snapToObjects="1">
      <p:cViewPr varScale="1">
        <p:scale>
          <a:sx n="108" d="100"/>
          <a:sy n="108" d="100"/>
        </p:scale>
        <p:origin x="73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D17B25-2098-8547-AC93-B57026BB001B}" type="datetimeFigureOut">
              <a:rPr lang="en-US" smtClean="0"/>
              <a:t>6/24/18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E15A98-551F-804A-822B-878E2A9D33FC}" type="slidenum">
              <a:rPr lang="en-US" smtClean="0"/>
              <a:t>‹#›</a:t>
            </a:fld>
            <a:endParaRPr lang="en-US"/>
          </a:p>
        </p:txBody>
      </p:sp>
    </p:spTree>
    <p:extLst>
      <p:ext uri="{BB962C8B-B14F-4D97-AF65-F5344CB8AC3E}">
        <p14:creationId xmlns:p14="http://schemas.microsoft.com/office/powerpoint/2010/main" val="465940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E15A98-551F-804A-822B-878E2A9D33FC}" type="slidenum">
              <a:rPr lang="en-US" smtClean="0"/>
              <a:t>5</a:t>
            </a:fld>
            <a:endParaRPr lang="en-US"/>
          </a:p>
        </p:txBody>
      </p:sp>
    </p:spTree>
    <p:extLst>
      <p:ext uri="{BB962C8B-B14F-4D97-AF65-F5344CB8AC3E}">
        <p14:creationId xmlns:p14="http://schemas.microsoft.com/office/powerpoint/2010/main" val="663612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Question that leads to the</a:t>
            </a:r>
            <a:r>
              <a:rPr lang="en-US" baseline="0" dirty="0" smtClean="0"/>
              <a:t> fail fast!</a:t>
            </a:r>
            <a:endParaRPr lang="en-US" dirty="0"/>
          </a:p>
        </p:txBody>
      </p:sp>
      <p:sp>
        <p:nvSpPr>
          <p:cNvPr id="4" name="Slide Number Placeholder 3"/>
          <p:cNvSpPr>
            <a:spLocks noGrp="1"/>
          </p:cNvSpPr>
          <p:nvPr>
            <p:ph type="sldNum" sz="quarter" idx="10"/>
          </p:nvPr>
        </p:nvSpPr>
        <p:spPr/>
        <p:txBody>
          <a:bodyPr/>
          <a:lstStyle/>
          <a:p>
            <a:fld id="{56E15A98-551F-804A-822B-878E2A9D33FC}" type="slidenum">
              <a:rPr lang="en-US" smtClean="0"/>
              <a:t>13</a:t>
            </a:fld>
            <a:endParaRPr lang="en-US"/>
          </a:p>
        </p:txBody>
      </p:sp>
    </p:spTree>
    <p:extLst>
      <p:ext uri="{BB962C8B-B14F-4D97-AF65-F5344CB8AC3E}">
        <p14:creationId xmlns:p14="http://schemas.microsoft.com/office/powerpoint/2010/main" val="1357523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6/24/18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6/24/18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6/24/18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6/24/18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6/24/18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6/24/18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6/24/18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(Trying to) explain Monads from a practical point of view*</a:t>
            </a:r>
            <a:endParaRPr lang="en-US" dirty="0"/>
          </a:p>
        </p:txBody>
      </p:sp>
      <p:sp>
        <p:nvSpPr>
          <p:cNvPr id="3" name="Subtitle 2"/>
          <p:cNvSpPr>
            <a:spLocks noGrp="1"/>
          </p:cNvSpPr>
          <p:nvPr>
            <p:ph type="subTitle" idx="1"/>
          </p:nvPr>
        </p:nvSpPr>
        <p:spPr/>
        <p:txBody>
          <a:bodyPr/>
          <a:lstStyle/>
          <a:p>
            <a:r>
              <a:rPr lang="en-US" dirty="0" smtClean="0"/>
              <a:t>*Results not </a:t>
            </a:r>
            <a:r>
              <a:rPr lang="en-US" dirty="0" smtClean="0"/>
              <a:t>guaranteed</a:t>
            </a:r>
          </a:p>
          <a:p>
            <a:r>
              <a:rPr lang="en-US" dirty="0" smtClean="0"/>
              <a:t>Some details are omitted</a:t>
            </a:r>
          </a:p>
          <a:p>
            <a:endParaRPr lang="en-US" dirty="0"/>
          </a:p>
        </p:txBody>
      </p:sp>
    </p:spTree>
    <p:extLst>
      <p:ext uri="{BB962C8B-B14F-4D97-AF65-F5344CB8AC3E}">
        <p14:creationId xmlns:p14="http://schemas.microsoft.com/office/powerpoint/2010/main" val="8568581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database query</a:t>
            </a:r>
            <a:endParaRPr lang="en-US" dirty="0"/>
          </a:p>
        </p:txBody>
      </p:sp>
      <p:sp>
        <p:nvSpPr>
          <p:cNvPr id="3" name="Content Placeholder 2"/>
          <p:cNvSpPr>
            <a:spLocks noGrp="1"/>
          </p:cNvSpPr>
          <p:nvPr>
            <p:ph idx="1"/>
          </p:nvPr>
        </p:nvSpPr>
        <p:spPr/>
        <p:txBody>
          <a:bodyPr/>
          <a:lstStyle/>
          <a:p>
            <a:r>
              <a:rPr lang="en-US" b="1" dirty="0"/>
              <a:t>import</a:t>
            </a:r>
            <a:r>
              <a:rPr lang="en-US" dirty="0"/>
              <a:t> </a:t>
            </a:r>
            <a:r>
              <a:rPr lang="en-US" dirty="0" err="1" smtClean="0"/>
              <a:t>scala.concurrent.ExecutionContext.Implicits.global</a:t>
            </a:r>
            <a:r>
              <a:rPr lang="en-US" dirty="0" smtClean="0"/>
              <a:t> </a:t>
            </a:r>
            <a:br>
              <a:rPr lang="en-US" dirty="0" smtClean="0"/>
            </a:br>
            <a:r>
              <a:rPr lang="en-US" dirty="0" smtClean="0"/>
              <a:t/>
            </a:r>
            <a:br>
              <a:rPr lang="en-US" dirty="0" smtClean="0"/>
            </a:br>
            <a:r>
              <a:rPr lang="en-US" dirty="0" err="1" smtClean="0"/>
              <a:t>realCallToTheDatabase</a:t>
            </a:r>
            <a:r>
              <a:rPr lang="en-US" b="1" dirty="0"/>
              <a:t>(</a:t>
            </a:r>
            <a:r>
              <a:rPr lang="en-US" dirty="0"/>
              <a:t>"forgot!"</a:t>
            </a:r>
            <a:r>
              <a:rPr lang="en-US" b="1" dirty="0"/>
              <a:t>)</a:t>
            </a:r>
            <a:r>
              <a:rPr lang="en-US" dirty="0"/>
              <a:t> </a:t>
            </a:r>
            <a:r>
              <a:rPr lang="en-US" dirty="0" smtClean="0"/>
              <a:t/>
            </a:r>
            <a:br>
              <a:rPr lang="en-US" dirty="0" smtClean="0"/>
            </a:br>
            <a:r>
              <a:rPr lang="en-US" dirty="0" smtClean="0"/>
              <a:t>res9</a:t>
            </a:r>
            <a:r>
              <a:rPr lang="en-US" b="1" dirty="0"/>
              <a:t>:</a:t>
            </a:r>
            <a:r>
              <a:rPr lang="en-US" dirty="0"/>
              <a:t> </a:t>
            </a:r>
            <a:r>
              <a:rPr lang="en-US" b="1" dirty="0" err="1"/>
              <a:t>scala.concurrent.Future</a:t>
            </a:r>
            <a:r>
              <a:rPr lang="en-US" b="1" dirty="0"/>
              <a:t>[Option[String]]</a:t>
            </a:r>
            <a:r>
              <a:rPr lang="en-US" dirty="0"/>
              <a:t> </a:t>
            </a:r>
            <a:r>
              <a:rPr lang="en-US" b="1" dirty="0"/>
              <a:t>=</a:t>
            </a:r>
            <a:r>
              <a:rPr lang="en-US" dirty="0"/>
              <a:t> </a:t>
            </a:r>
            <a:r>
              <a:rPr lang="en-US" b="1" dirty="0" smtClean="0"/>
              <a:t>Future(&lt;</a:t>
            </a:r>
            <a:r>
              <a:rPr lang="en-US" dirty="0"/>
              <a:t>not completed</a:t>
            </a:r>
            <a:r>
              <a:rPr lang="en-US" b="1" dirty="0" smtClean="0"/>
              <a:t>&gt;)</a:t>
            </a:r>
          </a:p>
          <a:p>
            <a:r>
              <a:rPr lang="en-US" dirty="0" smtClean="0"/>
              <a:t>How to unwrap this effect?</a:t>
            </a:r>
          </a:p>
          <a:p>
            <a:r>
              <a:rPr lang="en-US" dirty="0" err="1" smtClean="0"/>
              <a:t>scala.concurrent.Await</a:t>
            </a:r>
            <a:endParaRPr lang="en-US" dirty="0" smtClean="0"/>
          </a:p>
          <a:p>
            <a:r>
              <a:rPr lang="en-US" b="1" dirty="0" err="1"/>
              <a:t>Await.</a:t>
            </a:r>
            <a:r>
              <a:rPr lang="en-US" dirty="0" err="1"/>
              <a:t>result</a:t>
            </a:r>
            <a:r>
              <a:rPr lang="en-US" b="1" dirty="0"/>
              <a:t>(</a:t>
            </a:r>
            <a:r>
              <a:rPr lang="en-US" dirty="0" err="1"/>
              <a:t>realCallToTheDatabase</a:t>
            </a:r>
            <a:r>
              <a:rPr lang="en-US" b="1" dirty="0"/>
              <a:t>(</a:t>
            </a:r>
            <a:r>
              <a:rPr lang="en-US" dirty="0"/>
              <a:t>"the meaning of life, the universe, everything"</a:t>
            </a:r>
            <a:r>
              <a:rPr lang="en-US" b="1" dirty="0"/>
              <a:t>),</a:t>
            </a:r>
            <a:r>
              <a:rPr lang="en-US" dirty="0"/>
              <a:t> </a:t>
            </a:r>
            <a:r>
              <a:rPr lang="en-US" b="1" dirty="0" err="1"/>
              <a:t>Duration.Inf</a:t>
            </a:r>
            <a:r>
              <a:rPr lang="en-US" b="1" dirty="0"/>
              <a:t>)</a:t>
            </a:r>
            <a:r>
              <a:rPr lang="en-US" dirty="0"/>
              <a:t> </a:t>
            </a:r>
            <a:r>
              <a:rPr lang="en-US" dirty="0" smtClean="0"/>
              <a:t/>
            </a:r>
            <a:br>
              <a:rPr lang="en-US" dirty="0" smtClean="0"/>
            </a:br>
            <a:r>
              <a:rPr lang="en-US" dirty="0" smtClean="0"/>
              <a:t>res10</a:t>
            </a:r>
            <a:r>
              <a:rPr lang="en-US" b="1" dirty="0"/>
              <a:t>:</a:t>
            </a:r>
            <a:r>
              <a:rPr lang="en-US" dirty="0"/>
              <a:t> </a:t>
            </a:r>
            <a:r>
              <a:rPr lang="en-US" b="1" dirty="0"/>
              <a:t>Option[String]</a:t>
            </a:r>
            <a:r>
              <a:rPr lang="en-US" dirty="0"/>
              <a:t> </a:t>
            </a:r>
            <a:r>
              <a:rPr lang="en-US" b="1" dirty="0"/>
              <a:t>=</a:t>
            </a:r>
            <a:r>
              <a:rPr lang="en-US" dirty="0"/>
              <a:t> </a:t>
            </a:r>
            <a:r>
              <a:rPr lang="en-US" b="1" dirty="0"/>
              <a:t>Some(</a:t>
            </a:r>
            <a:r>
              <a:rPr lang="en-US" dirty="0"/>
              <a:t>42</a:t>
            </a:r>
            <a:r>
              <a:rPr lang="en-US" b="1" dirty="0" smtClean="0"/>
              <a:t>!)</a:t>
            </a:r>
          </a:p>
          <a:p>
            <a:r>
              <a:rPr lang="en-US" dirty="0" smtClean="0"/>
              <a:t>This call absolutely blocks the caller thread!</a:t>
            </a:r>
            <a:endParaRPr lang="en-US" dirty="0"/>
          </a:p>
        </p:txBody>
      </p:sp>
    </p:spTree>
    <p:extLst>
      <p:ext uri="{BB962C8B-B14F-4D97-AF65-F5344CB8AC3E}">
        <p14:creationId xmlns:p14="http://schemas.microsoft.com/office/powerpoint/2010/main" val="18410232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 xmlns:a16="http://schemas.microsoft.com/office/drawing/2014/main" id="{88C9B83F-64CD-41C1-925F-A08801FFD0B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 xmlns:a16="http://schemas.microsoft.com/office/drawing/2014/main" id="{E1655065-0BD7-4422-BEC0-4401E998090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 xmlns:a16="http://schemas.microsoft.com/office/drawing/2014/main" id="{4DDD90AC-ABEC-4A76-9C9C-AD0A5F8FC7F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 xmlns:a16="http://schemas.microsoft.com/office/drawing/2014/main" id="{21A8AFEF-EC50-4C0B-9C64-814B76C8209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 xmlns:a16="http://schemas.microsoft.com/office/drawing/2014/main" id="{CAFAA800-E117-4357-84E4-56B63EA03E3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 xmlns:a16="http://schemas.microsoft.com/office/drawing/2014/main" id="{8DDFC9F4-3B45-402D-8AD7-60B3F08ED75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 xmlns:a16="http://schemas.microsoft.com/office/drawing/2014/main" id="{F26A0854-FBE4-4587-B349-06BE192BD7F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 xmlns:a16="http://schemas.microsoft.com/office/drawing/2014/main" id="{54A9C4C6-FF7D-470E-BFCA-CE4F60A1F0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 xmlns:a16="http://schemas.microsoft.com/office/drawing/2014/main" id="{B1721EA8-4871-45D4-B78F-AE805A3004B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 xmlns:a16="http://schemas.microsoft.com/office/drawing/2014/main" id="{E5763971-E3A3-45C6-9BA8-2E032C7A55E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 xmlns:a16="http://schemas.microsoft.com/office/drawing/2014/main" id="{32752E94-0E01-4AF5-A43A-F2FAD8737C2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4" name="Picture 3"/>
          <p:cNvPicPr>
            <a:picLocks noChangeAspect="1"/>
          </p:cNvPicPr>
          <p:nvPr/>
        </p:nvPicPr>
        <p:blipFill rotWithShape="1">
          <a:blip r:embed="rId2">
            <a:duotone>
              <a:prstClr val="black"/>
              <a:prstClr val="white"/>
            </a:duotone>
          </a:blip>
          <a:srcRect l="7280" t="10000"/>
          <a:stretch/>
        </p:blipFill>
        <p:spPr>
          <a:xfrm>
            <a:off x="5123543" y="-1"/>
            <a:ext cx="7065281" cy="6858001"/>
          </a:xfrm>
          <a:custGeom>
            <a:avLst/>
            <a:gdLst>
              <a:gd name="connsiteX0" fmla="*/ 379987 w 7065281"/>
              <a:gd name="connsiteY0" fmla="*/ 0 h 6858001"/>
              <a:gd name="connsiteX1" fmla="*/ 7065281 w 7065281"/>
              <a:gd name="connsiteY1" fmla="*/ 0 h 6858001"/>
              <a:gd name="connsiteX2" fmla="*/ 7065281 w 7065281"/>
              <a:gd name="connsiteY2" fmla="*/ 6858001 h 6858001"/>
              <a:gd name="connsiteX3" fmla="*/ 27809 w 7065281"/>
              <a:gd name="connsiteY3" fmla="*/ 6858001 h 6858001"/>
              <a:gd name="connsiteX4" fmla="*/ 1803228 w 7065281"/>
              <a:gd name="connsiteY4" fmla="*/ 4521201 h 6858001"/>
              <a:gd name="connsiteX5" fmla="*/ 0 w 7065281"/>
              <a:gd name="connsiteY5" fmla="*/ 0 h 6858001"/>
              <a:gd name="connsiteX6" fmla="*/ 379987 w 7065281"/>
              <a:gd name="connsiteY6" fmla="*/ 0 h 6858001"/>
              <a:gd name="connsiteX7" fmla="*/ 0 w 7065281"/>
              <a:gd name="connsiteY7"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65281" h="6858001">
                <a:moveTo>
                  <a:pt x="379987" y="0"/>
                </a:moveTo>
                <a:lnTo>
                  <a:pt x="7065281" y="0"/>
                </a:lnTo>
                <a:lnTo>
                  <a:pt x="7065281" y="6858001"/>
                </a:lnTo>
                <a:lnTo>
                  <a:pt x="27809" y="6858001"/>
                </a:lnTo>
                <a:lnTo>
                  <a:pt x="1803228" y="4521201"/>
                </a:lnTo>
                <a:close/>
                <a:moveTo>
                  <a:pt x="0" y="0"/>
                </a:moveTo>
                <a:lnTo>
                  <a:pt x="379987" y="0"/>
                </a:lnTo>
                <a:lnTo>
                  <a:pt x="0" y="407"/>
                </a:lnTo>
                <a:close/>
              </a:path>
            </a:pathLst>
          </a:custGeom>
        </p:spPr>
      </p:pic>
      <p:sp>
        <p:nvSpPr>
          <p:cNvPr id="2" name="Title 1"/>
          <p:cNvSpPr>
            <a:spLocks noGrp="1"/>
          </p:cNvSpPr>
          <p:nvPr>
            <p:ph type="title"/>
          </p:nvPr>
        </p:nvSpPr>
        <p:spPr>
          <a:xfrm>
            <a:off x="668866" y="1678666"/>
            <a:ext cx="5123515" cy="2369093"/>
          </a:xfrm>
        </p:spPr>
        <p:txBody>
          <a:bodyPr vert="horz" lIns="91440" tIns="45720" rIns="91440" bIns="45720" rtlCol="0" anchor="b">
            <a:normAutofit/>
          </a:bodyPr>
          <a:lstStyle/>
          <a:p>
            <a:pPr algn="r">
              <a:lnSpc>
                <a:spcPct val="90000"/>
              </a:lnSpc>
            </a:pPr>
            <a:r>
              <a:rPr lang="en-US" sz="4100" dirty="0"/>
              <a:t>We have effects, we know how to unwrap them, what’s next?</a:t>
            </a:r>
          </a:p>
        </p:txBody>
      </p:sp>
      <p:sp>
        <p:nvSpPr>
          <p:cNvPr id="3" name="Content Placeholder 2"/>
          <p:cNvSpPr>
            <a:spLocks noGrp="1"/>
          </p:cNvSpPr>
          <p:nvPr>
            <p:ph idx="1"/>
          </p:nvPr>
        </p:nvSpPr>
        <p:spPr>
          <a:xfrm>
            <a:off x="677335" y="4050831"/>
            <a:ext cx="5113217" cy="1096901"/>
          </a:xfrm>
        </p:spPr>
        <p:txBody>
          <a:bodyPr vert="horz" lIns="91440" tIns="45720" rIns="91440" bIns="45720" rtlCol="0" anchor="t">
            <a:normAutofit/>
          </a:bodyPr>
          <a:lstStyle/>
          <a:p>
            <a:pPr marL="0" indent="0" algn="r">
              <a:buNone/>
            </a:pPr>
            <a:endParaRPr lang="en-US" sz="1600" dirty="0">
              <a:solidFill>
                <a:schemeClr val="tx1">
                  <a:lumMod val="50000"/>
                  <a:lumOff val="50000"/>
                </a:schemeClr>
              </a:solidFill>
            </a:endParaRPr>
          </a:p>
        </p:txBody>
      </p:sp>
      <p:cxnSp>
        <p:nvCxnSpPr>
          <p:cNvPr id="21" name="Straight Connector 20">
            <a:extLst>
              <a:ext uri="{FF2B5EF4-FFF2-40B4-BE49-F238E27FC236}">
                <a16:creationId xmlns="" xmlns:a16="http://schemas.microsoft.com/office/drawing/2014/main" id="{A57C1A16-B8AB-4D99-A195-A38F556A6486}"/>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 xmlns:a16="http://schemas.microsoft.com/office/drawing/2014/main" id="{F8A9B20B-D1DD-4573-B5EC-558029519236}"/>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 xmlns:a16="http://schemas.microsoft.com/office/drawing/2014/main" id="{66D61E08-70C3-48D8-BEA0-787111DC30D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 xmlns:a16="http://schemas.microsoft.com/office/drawing/2014/main" id="{FC55298F-0AE5-478E-AD2B-03C2614C583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4">
            <a:extLst>
              <a:ext uri="{FF2B5EF4-FFF2-40B4-BE49-F238E27FC236}">
                <a16:creationId xmlns="" xmlns:a16="http://schemas.microsoft.com/office/drawing/2014/main" id="{C180E4EA-0B63-4779-A895-7E90E71088F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7">
            <a:extLst>
              <a:ext uri="{FF2B5EF4-FFF2-40B4-BE49-F238E27FC236}">
                <a16:creationId xmlns="" xmlns:a16="http://schemas.microsoft.com/office/drawing/2014/main" id="{CEE01D9D-3DE8-4EED-B0D3-8F3C79CC767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 xmlns:a16="http://schemas.microsoft.com/office/drawing/2014/main" id="{89AF5CE9-607F-43F4-8983-DCD6DA4051F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9">
            <a:extLst>
              <a:ext uri="{FF2B5EF4-FFF2-40B4-BE49-F238E27FC236}">
                <a16:creationId xmlns="" xmlns:a16="http://schemas.microsoft.com/office/drawing/2014/main" id="{6EEA2DBD-9E1E-4521-8C01-F32AD18A89E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29">
            <a:extLst>
              <a:ext uri="{FF2B5EF4-FFF2-40B4-BE49-F238E27FC236}">
                <a16:creationId xmlns="" xmlns:a16="http://schemas.microsoft.com/office/drawing/2014/main" id="{15BBD2C1-BA9B-46A9-A27A-33498B16927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5790379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We know, it doesn’t work</a:t>
            </a:r>
          </a:p>
          <a:p>
            <a:r>
              <a:rPr lang="en-US" b="1" dirty="0" err="1" smtClean="0"/>
              <a:t>val</a:t>
            </a:r>
            <a:r>
              <a:rPr lang="en-US" dirty="0" smtClean="0"/>
              <a:t> </a:t>
            </a:r>
            <a:r>
              <a:rPr lang="en-US" dirty="0"/>
              <a:t>result </a:t>
            </a:r>
            <a:r>
              <a:rPr lang="en-US" b="1" dirty="0"/>
              <a:t>=</a:t>
            </a:r>
            <a:r>
              <a:rPr lang="en-US" dirty="0"/>
              <a:t> </a:t>
            </a:r>
            <a:r>
              <a:rPr lang="en-US" dirty="0" err="1" smtClean="0"/>
              <a:t>betterDivide</a:t>
            </a:r>
            <a:r>
              <a:rPr lang="en-US" b="1" dirty="0" smtClean="0"/>
              <a:t>(</a:t>
            </a:r>
            <a:r>
              <a:rPr lang="en-US" dirty="0" smtClean="0"/>
              <a:t>4</a:t>
            </a:r>
            <a:r>
              <a:rPr lang="en-US" b="1" dirty="0" smtClean="0"/>
              <a:t>,</a:t>
            </a:r>
            <a:r>
              <a:rPr lang="en-US" dirty="0" smtClean="0"/>
              <a:t> </a:t>
            </a:r>
            <a:r>
              <a:rPr lang="en-US" dirty="0" err="1" smtClean="0"/>
              <a:t>betterDivide</a:t>
            </a:r>
            <a:r>
              <a:rPr lang="en-US" b="1" dirty="0" smtClean="0"/>
              <a:t>(</a:t>
            </a:r>
            <a:r>
              <a:rPr lang="en-US" dirty="0" smtClean="0"/>
              <a:t>2</a:t>
            </a:r>
            <a:r>
              <a:rPr lang="en-US" b="1" dirty="0" smtClean="0"/>
              <a:t>,</a:t>
            </a:r>
            <a:r>
              <a:rPr lang="en-US" dirty="0" smtClean="0"/>
              <a:t> </a:t>
            </a:r>
            <a:r>
              <a:rPr lang="en-US" dirty="0"/>
              <a:t>2</a:t>
            </a:r>
            <a:r>
              <a:rPr lang="en-US" b="1" dirty="0" smtClean="0"/>
              <a:t>))</a:t>
            </a:r>
          </a:p>
          <a:p>
            <a:r>
              <a:rPr lang="en-US" dirty="0" smtClean="0"/>
              <a:t>Option[+A] has an interesting method</a:t>
            </a:r>
          </a:p>
          <a:p>
            <a:r>
              <a:rPr lang="en-US" b="1" dirty="0"/>
              <a:t>@inline</a:t>
            </a:r>
            <a:r>
              <a:rPr lang="en-US" dirty="0"/>
              <a:t> </a:t>
            </a:r>
            <a:r>
              <a:rPr lang="en-US" b="1" dirty="0"/>
              <a:t>final</a:t>
            </a:r>
            <a:r>
              <a:rPr lang="en-US" dirty="0"/>
              <a:t> </a:t>
            </a:r>
            <a:r>
              <a:rPr lang="en-US" b="1" dirty="0" err="1"/>
              <a:t>def</a:t>
            </a:r>
            <a:r>
              <a:rPr lang="en-US" dirty="0"/>
              <a:t> </a:t>
            </a:r>
            <a:r>
              <a:rPr lang="en-US" dirty="0" err="1"/>
              <a:t>flatMap</a:t>
            </a:r>
            <a:r>
              <a:rPr lang="en-US" b="1" dirty="0"/>
              <a:t>[B](</a:t>
            </a:r>
            <a:r>
              <a:rPr lang="en-US" dirty="0"/>
              <a:t>f</a:t>
            </a:r>
            <a:r>
              <a:rPr lang="en-US" b="1" dirty="0"/>
              <a:t>:</a:t>
            </a:r>
            <a:r>
              <a:rPr lang="en-US" dirty="0"/>
              <a:t> </a:t>
            </a:r>
            <a:r>
              <a:rPr lang="en-US" b="1" dirty="0"/>
              <a:t>A</a:t>
            </a:r>
            <a:r>
              <a:rPr lang="en-US" dirty="0"/>
              <a:t> </a:t>
            </a:r>
            <a:r>
              <a:rPr lang="en-US" b="1" dirty="0"/>
              <a:t>=&gt;</a:t>
            </a:r>
            <a:r>
              <a:rPr lang="en-US" dirty="0"/>
              <a:t> </a:t>
            </a:r>
            <a:r>
              <a:rPr lang="en-US" b="1" dirty="0"/>
              <a:t>Option[B]):</a:t>
            </a:r>
            <a:r>
              <a:rPr lang="en-US" dirty="0"/>
              <a:t> </a:t>
            </a:r>
            <a:r>
              <a:rPr lang="en-US" b="1" dirty="0"/>
              <a:t>Option[B]</a:t>
            </a:r>
            <a:r>
              <a:rPr lang="en-US" dirty="0"/>
              <a:t> </a:t>
            </a:r>
            <a:r>
              <a:rPr lang="en-US" b="1" dirty="0"/>
              <a:t>=</a:t>
            </a:r>
            <a:r>
              <a:rPr lang="en-US" dirty="0"/>
              <a:t> </a:t>
            </a:r>
            <a:r>
              <a:rPr lang="en-US" b="1" dirty="0" smtClean="0"/>
              <a:t>{...}</a:t>
            </a:r>
          </a:p>
          <a:p>
            <a:r>
              <a:rPr lang="en-US" dirty="0" err="1"/>
              <a:t>betterDivide</a:t>
            </a:r>
            <a:r>
              <a:rPr lang="en-US" b="1" dirty="0"/>
              <a:t>(</a:t>
            </a:r>
            <a:r>
              <a:rPr lang="en-US" dirty="0"/>
              <a:t>2</a:t>
            </a:r>
            <a:r>
              <a:rPr lang="en-US" b="1" dirty="0"/>
              <a:t>,</a:t>
            </a:r>
            <a:r>
              <a:rPr lang="en-US" dirty="0"/>
              <a:t> 2</a:t>
            </a:r>
            <a:r>
              <a:rPr lang="en-US" b="1" dirty="0"/>
              <a:t>).</a:t>
            </a:r>
            <a:r>
              <a:rPr lang="en-US" dirty="0" err="1"/>
              <a:t>flatMap</a:t>
            </a:r>
            <a:r>
              <a:rPr lang="en-US" b="1" dirty="0"/>
              <a:t>(</a:t>
            </a:r>
            <a:r>
              <a:rPr lang="en-US" dirty="0"/>
              <a:t>den </a:t>
            </a:r>
            <a:r>
              <a:rPr lang="en-US" b="1" dirty="0"/>
              <a:t>=&gt;</a:t>
            </a:r>
            <a:r>
              <a:rPr lang="en-US" dirty="0"/>
              <a:t> </a:t>
            </a:r>
            <a:r>
              <a:rPr lang="en-US" dirty="0" err="1"/>
              <a:t>betterDivide</a:t>
            </a:r>
            <a:r>
              <a:rPr lang="en-US" b="1" dirty="0"/>
              <a:t>(</a:t>
            </a:r>
            <a:r>
              <a:rPr lang="en-US" dirty="0"/>
              <a:t>4</a:t>
            </a:r>
            <a:r>
              <a:rPr lang="en-US" b="1" dirty="0"/>
              <a:t>,</a:t>
            </a:r>
            <a:r>
              <a:rPr lang="en-US" dirty="0"/>
              <a:t> den</a:t>
            </a:r>
            <a:r>
              <a:rPr lang="en-US" b="1" dirty="0" smtClean="0"/>
              <a:t>))</a:t>
            </a:r>
            <a:br>
              <a:rPr lang="en-US" b="1" dirty="0" smtClean="0"/>
            </a:br>
            <a:r>
              <a:rPr lang="en-US" dirty="0" smtClean="0"/>
              <a:t>res11</a:t>
            </a:r>
            <a:r>
              <a:rPr lang="en-US" b="1" dirty="0"/>
              <a:t>:</a:t>
            </a:r>
            <a:r>
              <a:rPr lang="en-US" dirty="0"/>
              <a:t> </a:t>
            </a:r>
            <a:r>
              <a:rPr lang="en-US" b="1" dirty="0"/>
              <a:t>Option[</a:t>
            </a:r>
            <a:r>
              <a:rPr lang="en-US" b="1" dirty="0" err="1"/>
              <a:t>Int</a:t>
            </a:r>
            <a:r>
              <a:rPr lang="en-US" b="1" dirty="0"/>
              <a:t>]</a:t>
            </a:r>
            <a:r>
              <a:rPr lang="en-US" dirty="0"/>
              <a:t> </a:t>
            </a:r>
            <a:r>
              <a:rPr lang="en-US" b="1" dirty="0"/>
              <a:t>=</a:t>
            </a:r>
            <a:r>
              <a:rPr lang="en-US" dirty="0"/>
              <a:t> </a:t>
            </a:r>
            <a:r>
              <a:rPr lang="en-US" b="1" dirty="0" smtClean="0"/>
              <a:t>Some(</a:t>
            </a:r>
            <a:r>
              <a:rPr lang="en-US" dirty="0" smtClean="0"/>
              <a:t>4</a:t>
            </a:r>
            <a:r>
              <a:rPr lang="en-US" b="1" dirty="0" smtClean="0"/>
              <a:t>)</a:t>
            </a:r>
            <a:endParaRPr lang="en-US" dirty="0" smtClean="0"/>
          </a:p>
          <a:p>
            <a:r>
              <a:rPr lang="en-US" i="1" dirty="0" smtClean="0"/>
              <a:t>equivalent to: </a:t>
            </a:r>
            <a:br>
              <a:rPr lang="en-US" i="1" dirty="0" smtClean="0"/>
            </a:br>
            <a:r>
              <a:rPr lang="en-US" b="1" dirty="0" smtClean="0"/>
              <a:t>for</a:t>
            </a:r>
            <a:r>
              <a:rPr lang="en-US" dirty="0" smtClean="0"/>
              <a:t> </a:t>
            </a:r>
            <a:r>
              <a:rPr lang="en-US" b="1" dirty="0" smtClean="0"/>
              <a:t>{</a:t>
            </a:r>
            <a:r>
              <a:rPr lang="en-US" dirty="0" smtClean="0"/>
              <a:t/>
            </a:r>
            <a:br>
              <a:rPr lang="en-US" dirty="0" smtClean="0"/>
            </a:br>
            <a:r>
              <a:rPr lang="en-US" dirty="0" smtClean="0"/>
              <a:t>  den </a:t>
            </a:r>
            <a:r>
              <a:rPr lang="en-US" b="1" dirty="0"/>
              <a:t>&lt;-</a:t>
            </a:r>
            <a:r>
              <a:rPr lang="en-US" dirty="0"/>
              <a:t> </a:t>
            </a:r>
            <a:r>
              <a:rPr lang="en-US" dirty="0" err="1"/>
              <a:t>betterDivide</a:t>
            </a:r>
            <a:r>
              <a:rPr lang="en-US" b="1" dirty="0"/>
              <a:t>(</a:t>
            </a:r>
            <a:r>
              <a:rPr lang="en-US" dirty="0"/>
              <a:t>2</a:t>
            </a:r>
            <a:r>
              <a:rPr lang="en-US" b="1" dirty="0"/>
              <a:t>,</a:t>
            </a:r>
            <a:r>
              <a:rPr lang="en-US" dirty="0"/>
              <a:t> 2</a:t>
            </a:r>
            <a:r>
              <a:rPr lang="en-US" b="1" dirty="0"/>
              <a:t>)</a:t>
            </a:r>
            <a:r>
              <a:rPr lang="en-US" dirty="0"/>
              <a:t> </a:t>
            </a:r>
            <a:r>
              <a:rPr lang="en-US" dirty="0" smtClean="0"/>
              <a:t/>
            </a:r>
            <a:br>
              <a:rPr lang="en-US" dirty="0" smtClean="0"/>
            </a:br>
            <a:r>
              <a:rPr lang="en-US" dirty="0" smtClean="0"/>
              <a:t>  result </a:t>
            </a:r>
            <a:r>
              <a:rPr lang="en-US" b="1" dirty="0"/>
              <a:t>&lt;-</a:t>
            </a:r>
            <a:r>
              <a:rPr lang="en-US" dirty="0"/>
              <a:t> </a:t>
            </a:r>
            <a:r>
              <a:rPr lang="en-US" dirty="0" err="1"/>
              <a:t>betterDivide</a:t>
            </a:r>
            <a:r>
              <a:rPr lang="en-US" b="1" dirty="0"/>
              <a:t>(</a:t>
            </a:r>
            <a:r>
              <a:rPr lang="en-US" dirty="0"/>
              <a:t>4</a:t>
            </a:r>
            <a:r>
              <a:rPr lang="en-US" b="1" dirty="0"/>
              <a:t>,</a:t>
            </a:r>
            <a:r>
              <a:rPr lang="en-US" dirty="0"/>
              <a:t> den</a:t>
            </a:r>
            <a:r>
              <a:rPr lang="en-US" b="1" dirty="0"/>
              <a:t>)</a:t>
            </a:r>
            <a:r>
              <a:rPr lang="en-US" dirty="0"/>
              <a:t> </a:t>
            </a:r>
            <a:r>
              <a:rPr lang="en-US" dirty="0" smtClean="0"/>
              <a:t/>
            </a:r>
            <a:br>
              <a:rPr lang="en-US" dirty="0" smtClean="0"/>
            </a:br>
            <a:r>
              <a:rPr lang="en-US" b="1" dirty="0" smtClean="0"/>
              <a:t>}</a:t>
            </a:r>
            <a:r>
              <a:rPr lang="en-US" dirty="0" smtClean="0"/>
              <a:t> </a:t>
            </a:r>
            <a:r>
              <a:rPr lang="en-US" b="1" dirty="0"/>
              <a:t>yield</a:t>
            </a:r>
            <a:r>
              <a:rPr lang="en-US" dirty="0"/>
              <a:t> result </a:t>
            </a:r>
            <a:r>
              <a:rPr lang="en-US" dirty="0" smtClean="0"/>
              <a:t/>
            </a:r>
            <a:br>
              <a:rPr lang="en-US" dirty="0" smtClean="0"/>
            </a:br>
            <a:r>
              <a:rPr lang="en-US" dirty="0" smtClean="0"/>
              <a:t>res12</a:t>
            </a:r>
            <a:r>
              <a:rPr lang="en-US" b="1" dirty="0"/>
              <a:t>:</a:t>
            </a:r>
            <a:r>
              <a:rPr lang="en-US" dirty="0"/>
              <a:t> </a:t>
            </a:r>
            <a:r>
              <a:rPr lang="en-US" b="1" dirty="0"/>
              <a:t>Option[</a:t>
            </a:r>
            <a:r>
              <a:rPr lang="en-US" b="1" dirty="0" err="1"/>
              <a:t>Int</a:t>
            </a:r>
            <a:r>
              <a:rPr lang="en-US" b="1" dirty="0"/>
              <a:t>]</a:t>
            </a:r>
            <a:r>
              <a:rPr lang="en-US" dirty="0"/>
              <a:t> </a:t>
            </a:r>
            <a:r>
              <a:rPr lang="en-US" b="1" dirty="0"/>
              <a:t>=</a:t>
            </a:r>
            <a:r>
              <a:rPr lang="en-US" dirty="0"/>
              <a:t> </a:t>
            </a:r>
            <a:r>
              <a:rPr lang="en-US" b="1" dirty="0"/>
              <a:t>Some(</a:t>
            </a:r>
            <a:r>
              <a:rPr lang="en-US" dirty="0"/>
              <a:t>4</a:t>
            </a:r>
            <a:r>
              <a:rPr lang="en-US" b="1" dirty="0"/>
              <a:t>)</a:t>
            </a:r>
            <a:r>
              <a:rPr lang="en-US" dirty="0"/>
              <a:t> </a:t>
            </a:r>
            <a:br>
              <a:rPr lang="en-US" dirty="0"/>
            </a:br>
            <a:endParaRPr lang="en-US" dirty="0"/>
          </a:p>
        </p:txBody>
      </p:sp>
    </p:spTree>
    <p:extLst>
      <p:ext uri="{BB962C8B-B14F-4D97-AF65-F5344CB8AC3E}">
        <p14:creationId xmlns:p14="http://schemas.microsoft.com/office/powerpoint/2010/main" val="8461930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A65AC7D1-EAA9-48F5-B509-60A7F50BF70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1" name="Rectangle 10">
            <a:extLst>
              <a:ext uri="{FF2B5EF4-FFF2-40B4-BE49-F238E27FC236}">
                <a16:creationId xmlns="" xmlns:a16="http://schemas.microsoft.com/office/drawing/2014/main" id="{D6320AF9-619A-4175-865B-5663E1AEF4C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 xmlns:a16="http://schemas.microsoft.com/office/drawing/2014/main" id="{063B6EC6-D752-4EE7-908B-F8F19E8C7FEA}"/>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 xmlns:a16="http://schemas.microsoft.com/office/drawing/2014/main" id="{EFECD4E8-AD3E-4228-82A2-9461958EA94D}"/>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7" name="Rectangle 23">
            <a:extLst>
              <a:ext uri="{FF2B5EF4-FFF2-40B4-BE49-F238E27FC236}">
                <a16:creationId xmlns="" xmlns:a16="http://schemas.microsoft.com/office/drawing/2014/main" id="{7E018740-5C2B-4A41-AC1A-7E68D1EC195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5">
            <a:extLst>
              <a:ext uri="{FF2B5EF4-FFF2-40B4-BE49-F238E27FC236}">
                <a16:creationId xmlns="" xmlns:a16="http://schemas.microsoft.com/office/drawing/2014/main" id="{166F75A4-C475-4941-8EE2-B80A06A2C1B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 xmlns:a16="http://schemas.microsoft.com/office/drawing/2014/main" id="{A032553A-72E8-4B0D-8405-FF9771C9AF0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7">
            <a:extLst>
              <a:ext uri="{FF2B5EF4-FFF2-40B4-BE49-F238E27FC236}">
                <a16:creationId xmlns="" xmlns:a16="http://schemas.microsoft.com/office/drawing/2014/main" id="{765800AC-C3B9-498E-87BC-29FAE4C76B2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 xmlns:a16="http://schemas.microsoft.com/office/drawing/2014/main" id="{1F9D6ACB-2FF4-49F9-978A-E0D5327FC63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Freeform: Shape 26">
            <a:extLst>
              <a:ext uri="{FF2B5EF4-FFF2-40B4-BE49-F238E27FC236}">
                <a16:creationId xmlns="" xmlns:a16="http://schemas.microsoft.com/office/drawing/2014/main" id="{A5EC319D-0FEA-4B95-A3EA-01E35672C95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7181723" y="609600"/>
            <a:ext cx="4512989" cy="2227730"/>
          </a:xfrm>
        </p:spPr>
        <p:txBody>
          <a:bodyPr anchor="ctr">
            <a:normAutofit/>
          </a:bodyPr>
          <a:lstStyle/>
          <a:p>
            <a:r>
              <a:rPr lang="en-US">
                <a:solidFill>
                  <a:srgbClr val="FFFFFF"/>
                </a:solidFill>
              </a:rPr>
              <a:t>What if there is an error?</a:t>
            </a:r>
          </a:p>
        </p:txBody>
      </p:sp>
      <p:pic>
        <p:nvPicPr>
          <p:cNvPr id="4" name="Picture 3"/>
          <p:cNvPicPr>
            <a:picLocks noChangeAspect="1"/>
          </p:cNvPicPr>
          <p:nvPr/>
        </p:nvPicPr>
        <p:blipFill>
          <a:blip r:embed="rId3"/>
          <a:stretch>
            <a:fillRect/>
          </a:stretch>
        </p:blipFill>
        <p:spPr>
          <a:xfrm>
            <a:off x="757251" y="2229329"/>
            <a:ext cx="3856774" cy="2488241"/>
          </a:xfrm>
          <a:prstGeom prst="rect">
            <a:avLst/>
          </a:prstGeom>
        </p:spPr>
      </p:pic>
      <p:sp>
        <p:nvSpPr>
          <p:cNvPr id="3" name="Content Placeholder 2"/>
          <p:cNvSpPr>
            <a:spLocks noGrp="1"/>
          </p:cNvSpPr>
          <p:nvPr>
            <p:ph idx="1"/>
          </p:nvPr>
        </p:nvSpPr>
        <p:spPr>
          <a:xfrm>
            <a:off x="7181725" y="2837329"/>
            <a:ext cx="4512988" cy="3317938"/>
          </a:xfrm>
        </p:spPr>
        <p:txBody>
          <a:bodyPr anchor="t">
            <a:normAutofit/>
          </a:bodyPr>
          <a:lstStyle/>
          <a:p>
            <a:r>
              <a:rPr lang="en-US" b="1">
                <a:solidFill>
                  <a:srgbClr val="FFFFFF"/>
                </a:solidFill>
              </a:rPr>
              <a:t>for</a:t>
            </a:r>
            <a:r>
              <a:rPr lang="en-US">
                <a:solidFill>
                  <a:srgbClr val="FFFFFF"/>
                </a:solidFill>
              </a:rPr>
              <a:t> </a:t>
            </a:r>
            <a:r>
              <a:rPr lang="en-US" b="1">
                <a:solidFill>
                  <a:srgbClr val="FFFFFF"/>
                </a:solidFill>
              </a:rPr>
              <a:t>{</a:t>
            </a:r>
            <a:r>
              <a:rPr lang="en-US">
                <a:solidFill>
                  <a:srgbClr val="FFFFFF"/>
                </a:solidFill>
              </a:rPr>
              <a:t> </a:t>
            </a:r>
            <a:br>
              <a:rPr lang="en-US">
                <a:solidFill>
                  <a:srgbClr val="FFFFFF"/>
                </a:solidFill>
              </a:rPr>
            </a:br>
            <a:r>
              <a:rPr lang="en-US">
                <a:solidFill>
                  <a:srgbClr val="FFFFFF"/>
                </a:solidFill>
              </a:rPr>
              <a:t>  num </a:t>
            </a:r>
            <a:r>
              <a:rPr lang="en-US" b="1">
                <a:solidFill>
                  <a:srgbClr val="FFFFFF"/>
                </a:solidFill>
              </a:rPr>
              <a:t>&lt;-</a:t>
            </a:r>
            <a:r>
              <a:rPr lang="en-US">
                <a:solidFill>
                  <a:srgbClr val="FFFFFF"/>
                </a:solidFill>
              </a:rPr>
              <a:t> betterDivide</a:t>
            </a:r>
            <a:r>
              <a:rPr lang="en-US" b="1">
                <a:solidFill>
                  <a:srgbClr val="FFFFFF"/>
                </a:solidFill>
              </a:rPr>
              <a:t>(</a:t>
            </a:r>
            <a:r>
              <a:rPr lang="en-US">
                <a:solidFill>
                  <a:srgbClr val="FFFFFF"/>
                </a:solidFill>
              </a:rPr>
              <a:t>2</a:t>
            </a:r>
            <a:r>
              <a:rPr lang="en-US" b="1">
                <a:solidFill>
                  <a:srgbClr val="FFFFFF"/>
                </a:solidFill>
              </a:rPr>
              <a:t>,</a:t>
            </a:r>
            <a:r>
              <a:rPr lang="en-US">
                <a:solidFill>
                  <a:srgbClr val="FFFFFF"/>
                </a:solidFill>
              </a:rPr>
              <a:t> 0</a:t>
            </a:r>
            <a:r>
              <a:rPr lang="en-US" b="1">
                <a:solidFill>
                  <a:srgbClr val="FFFFFF"/>
                </a:solidFill>
              </a:rPr>
              <a:t>)</a:t>
            </a:r>
            <a:r>
              <a:rPr lang="en-US">
                <a:solidFill>
                  <a:srgbClr val="FFFFFF"/>
                </a:solidFill>
              </a:rPr>
              <a:t> </a:t>
            </a:r>
            <a:br>
              <a:rPr lang="en-US">
                <a:solidFill>
                  <a:srgbClr val="FFFFFF"/>
                </a:solidFill>
              </a:rPr>
            </a:br>
            <a:r>
              <a:rPr lang="en-US">
                <a:solidFill>
                  <a:srgbClr val="FFFFFF"/>
                </a:solidFill>
              </a:rPr>
              <a:t>  den </a:t>
            </a:r>
            <a:r>
              <a:rPr lang="en-US" b="1">
                <a:solidFill>
                  <a:srgbClr val="FFFFFF"/>
                </a:solidFill>
              </a:rPr>
              <a:t>&lt;-</a:t>
            </a:r>
            <a:r>
              <a:rPr lang="en-US">
                <a:solidFill>
                  <a:srgbClr val="FFFFFF"/>
                </a:solidFill>
              </a:rPr>
              <a:t> betterDivide</a:t>
            </a:r>
            <a:r>
              <a:rPr lang="en-US" b="1">
                <a:solidFill>
                  <a:srgbClr val="FFFFFF"/>
                </a:solidFill>
              </a:rPr>
              <a:t>(</a:t>
            </a:r>
            <a:r>
              <a:rPr lang="en-US">
                <a:solidFill>
                  <a:srgbClr val="FFFFFF"/>
                </a:solidFill>
              </a:rPr>
              <a:t>42</a:t>
            </a:r>
            <a:r>
              <a:rPr lang="en-US" b="1">
                <a:solidFill>
                  <a:srgbClr val="FFFFFF"/>
                </a:solidFill>
              </a:rPr>
              <a:t>,</a:t>
            </a:r>
            <a:r>
              <a:rPr lang="en-US">
                <a:solidFill>
                  <a:srgbClr val="FFFFFF"/>
                </a:solidFill>
              </a:rPr>
              <a:t> 2</a:t>
            </a:r>
            <a:r>
              <a:rPr lang="en-US" b="1">
                <a:solidFill>
                  <a:srgbClr val="FFFFFF"/>
                </a:solidFill>
              </a:rPr>
              <a:t>)</a:t>
            </a:r>
            <a:r>
              <a:rPr lang="en-US">
                <a:solidFill>
                  <a:srgbClr val="FFFFFF"/>
                </a:solidFill>
              </a:rPr>
              <a:t> </a:t>
            </a:r>
            <a:br>
              <a:rPr lang="en-US">
                <a:solidFill>
                  <a:srgbClr val="FFFFFF"/>
                </a:solidFill>
              </a:rPr>
            </a:br>
            <a:r>
              <a:rPr lang="en-US">
                <a:solidFill>
                  <a:srgbClr val="FFFFFF"/>
                </a:solidFill>
              </a:rPr>
              <a:t>  result </a:t>
            </a:r>
            <a:r>
              <a:rPr lang="en-US" b="1">
                <a:solidFill>
                  <a:srgbClr val="FFFFFF"/>
                </a:solidFill>
              </a:rPr>
              <a:t>&lt;-</a:t>
            </a:r>
            <a:r>
              <a:rPr lang="en-US">
                <a:solidFill>
                  <a:srgbClr val="FFFFFF"/>
                </a:solidFill>
              </a:rPr>
              <a:t> betterDivide</a:t>
            </a:r>
            <a:r>
              <a:rPr lang="en-US" b="1">
                <a:solidFill>
                  <a:srgbClr val="FFFFFF"/>
                </a:solidFill>
              </a:rPr>
              <a:t>(</a:t>
            </a:r>
            <a:r>
              <a:rPr lang="en-US">
                <a:solidFill>
                  <a:srgbClr val="FFFFFF"/>
                </a:solidFill>
              </a:rPr>
              <a:t>num</a:t>
            </a:r>
            <a:r>
              <a:rPr lang="en-US" b="1">
                <a:solidFill>
                  <a:srgbClr val="FFFFFF"/>
                </a:solidFill>
              </a:rPr>
              <a:t>,</a:t>
            </a:r>
            <a:r>
              <a:rPr lang="en-US">
                <a:solidFill>
                  <a:srgbClr val="FFFFFF"/>
                </a:solidFill>
              </a:rPr>
              <a:t> den</a:t>
            </a:r>
            <a:r>
              <a:rPr lang="en-US" b="1">
                <a:solidFill>
                  <a:srgbClr val="FFFFFF"/>
                </a:solidFill>
              </a:rPr>
              <a:t>)</a:t>
            </a:r>
            <a:r>
              <a:rPr lang="en-US">
                <a:solidFill>
                  <a:srgbClr val="FFFFFF"/>
                </a:solidFill>
              </a:rPr>
              <a:t> </a:t>
            </a:r>
            <a:br>
              <a:rPr lang="en-US">
                <a:solidFill>
                  <a:srgbClr val="FFFFFF"/>
                </a:solidFill>
              </a:rPr>
            </a:br>
            <a:r>
              <a:rPr lang="en-US" b="1">
                <a:solidFill>
                  <a:srgbClr val="FFFFFF"/>
                </a:solidFill>
              </a:rPr>
              <a:t>}</a:t>
            </a:r>
            <a:r>
              <a:rPr lang="en-US">
                <a:solidFill>
                  <a:srgbClr val="FFFFFF"/>
                </a:solidFill>
              </a:rPr>
              <a:t> </a:t>
            </a:r>
            <a:r>
              <a:rPr lang="en-US" b="1">
                <a:solidFill>
                  <a:srgbClr val="FFFFFF"/>
                </a:solidFill>
              </a:rPr>
              <a:t>yield</a:t>
            </a:r>
            <a:r>
              <a:rPr lang="en-US">
                <a:solidFill>
                  <a:srgbClr val="FFFFFF"/>
                </a:solidFill>
              </a:rPr>
              <a:t> result </a:t>
            </a:r>
            <a:br>
              <a:rPr lang="en-US">
                <a:solidFill>
                  <a:srgbClr val="FFFFFF"/>
                </a:solidFill>
              </a:rPr>
            </a:br>
            <a:r>
              <a:rPr lang="en-US">
                <a:solidFill>
                  <a:srgbClr val="FFFFFF"/>
                </a:solidFill>
              </a:rPr>
              <a:t>res13</a:t>
            </a:r>
            <a:r>
              <a:rPr lang="en-US" b="1">
                <a:solidFill>
                  <a:srgbClr val="FFFFFF"/>
                </a:solidFill>
              </a:rPr>
              <a:t>:</a:t>
            </a:r>
            <a:r>
              <a:rPr lang="en-US">
                <a:solidFill>
                  <a:srgbClr val="FFFFFF"/>
                </a:solidFill>
              </a:rPr>
              <a:t> </a:t>
            </a:r>
            <a:r>
              <a:rPr lang="en-US" b="1">
                <a:solidFill>
                  <a:srgbClr val="FFFFFF"/>
                </a:solidFill>
              </a:rPr>
              <a:t>Option[Int]</a:t>
            </a:r>
            <a:r>
              <a:rPr lang="en-US">
                <a:solidFill>
                  <a:srgbClr val="FFFFFF"/>
                </a:solidFill>
              </a:rPr>
              <a:t> </a:t>
            </a:r>
            <a:r>
              <a:rPr lang="en-US" b="1">
                <a:solidFill>
                  <a:srgbClr val="FFFFFF"/>
                </a:solidFill>
              </a:rPr>
              <a:t>=</a:t>
            </a:r>
            <a:r>
              <a:rPr lang="en-US">
                <a:solidFill>
                  <a:srgbClr val="FFFFFF"/>
                </a:solidFill>
              </a:rPr>
              <a:t> </a:t>
            </a:r>
            <a:r>
              <a:rPr lang="en-US" b="1">
                <a:solidFill>
                  <a:srgbClr val="FFFFFF"/>
                </a:solidFill>
              </a:rPr>
              <a:t>None</a:t>
            </a:r>
            <a:endParaRPr lang="en-US">
              <a:solidFill>
                <a:srgbClr val="FFFFFF"/>
              </a:solidFill>
            </a:endParaRPr>
          </a:p>
        </p:txBody>
      </p:sp>
    </p:spTree>
    <p:extLst>
      <p:ext uri="{BB962C8B-B14F-4D97-AF65-F5344CB8AC3E}">
        <p14:creationId xmlns:p14="http://schemas.microsoft.com/office/powerpoint/2010/main" val="9034835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6734" y="609600"/>
            <a:ext cx="3737268" cy="1320800"/>
          </a:xfrm>
        </p:spPr>
        <p:txBody>
          <a:bodyPr>
            <a:normAutofit/>
          </a:bodyPr>
          <a:lstStyle/>
          <a:p>
            <a:r>
              <a:rPr lang="en-US"/>
              <a:t>Fail Fast!</a:t>
            </a:r>
          </a:p>
        </p:txBody>
      </p:sp>
      <p:sp>
        <p:nvSpPr>
          <p:cNvPr id="3" name="Content Placeholder 2"/>
          <p:cNvSpPr>
            <a:spLocks noGrp="1"/>
          </p:cNvSpPr>
          <p:nvPr>
            <p:ph idx="1"/>
          </p:nvPr>
        </p:nvSpPr>
        <p:spPr>
          <a:xfrm>
            <a:off x="5209563" y="2160589"/>
            <a:ext cx="4064439" cy="3880773"/>
          </a:xfrm>
        </p:spPr>
        <p:txBody>
          <a:bodyPr>
            <a:normAutofit/>
          </a:bodyPr>
          <a:lstStyle/>
          <a:p>
            <a:r>
              <a:rPr lang="en-US" b="1" dirty="0"/>
              <a:t>@inline</a:t>
            </a:r>
            <a:r>
              <a:rPr lang="en-US" dirty="0"/>
              <a:t> </a:t>
            </a:r>
            <a:r>
              <a:rPr lang="en-US" b="1" dirty="0"/>
              <a:t>final</a:t>
            </a:r>
            <a:r>
              <a:rPr lang="en-US" dirty="0"/>
              <a:t> </a:t>
            </a:r>
            <a:r>
              <a:rPr lang="en-US" b="1" dirty="0" err="1"/>
              <a:t>def</a:t>
            </a:r>
            <a:r>
              <a:rPr lang="en-US" dirty="0"/>
              <a:t> </a:t>
            </a:r>
            <a:r>
              <a:rPr lang="en-US" dirty="0" err="1"/>
              <a:t>flatMap</a:t>
            </a:r>
            <a:r>
              <a:rPr lang="en-US" b="1" dirty="0"/>
              <a:t>[B](</a:t>
            </a:r>
            <a:r>
              <a:rPr lang="en-US" dirty="0"/>
              <a:t>f</a:t>
            </a:r>
            <a:r>
              <a:rPr lang="en-US" b="1" dirty="0"/>
              <a:t>:</a:t>
            </a:r>
            <a:r>
              <a:rPr lang="en-US" dirty="0"/>
              <a:t> </a:t>
            </a:r>
            <a:r>
              <a:rPr lang="en-US" b="1" dirty="0"/>
              <a:t>A</a:t>
            </a:r>
            <a:r>
              <a:rPr lang="en-US" dirty="0"/>
              <a:t> </a:t>
            </a:r>
            <a:r>
              <a:rPr lang="en-US" b="1" dirty="0"/>
              <a:t>=&gt;</a:t>
            </a:r>
            <a:r>
              <a:rPr lang="en-US" dirty="0"/>
              <a:t> </a:t>
            </a:r>
            <a:r>
              <a:rPr lang="en-US" b="1" dirty="0"/>
              <a:t>Option[B]):</a:t>
            </a:r>
            <a:r>
              <a:rPr lang="en-US" dirty="0"/>
              <a:t> </a:t>
            </a:r>
            <a:r>
              <a:rPr lang="en-US" b="1" dirty="0"/>
              <a:t>Option[B]</a:t>
            </a:r>
            <a:r>
              <a:rPr lang="en-US" dirty="0"/>
              <a:t> </a:t>
            </a:r>
            <a:r>
              <a:rPr lang="en-US" b="1" dirty="0"/>
              <a:t>=</a:t>
            </a:r>
            <a:r>
              <a:rPr lang="en-US" dirty="0"/>
              <a:t> </a:t>
            </a:r>
            <a:endParaRPr lang="en-US" dirty="0" smtClean="0"/>
          </a:p>
          <a:p>
            <a:r>
              <a:rPr lang="en-US" b="1" dirty="0" smtClean="0"/>
              <a:t>if </a:t>
            </a:r>
            <a:r>
              <a:rPr lang="en-US" dirty="0"/>
              <a:t>(</a:t>
            </a:r>
            <a:r>
              <a:rPr lang="en-US" dirty="0" err="1"/>
              <a:t>isEmpty</a:t>
            </a:r>
            <a:r>
              <a:rPr lang="en-US" dirty="0"/>
              <a:t>) None </a:t>
            </a:r>
            <a:r>
              <a:rPr lang="en-US" b="1" dirty="0"/>
              <a:t>else </a:t>
            </a:r>
            <a:r>
              <a:rPr lang="en-US" dirty="0"/>
              <a:t>f(</a:t>
            </a:r>
            <a:r>
              <a:rPr lang="en-US" b="1" dirty="0" err="1"/>
              <a:t>this</a:t>
            </a:r>
            <a:r>
              <a:rPr lang="en-US" dirty="0" err="1"/>
              <a:t>.get</a:t>
            </a:r>
            <a:r>
              <a:rPr lang="en-US" dirty="0"/>
              <a:t>)</a:t>
            </a:r>
          </a:p>
        </p:txBody>
      </p:sp>
      <p:pic>
        <p:nvPicPr>
          <p:cNvPr id="4" name="Picture 3"/>
          <p:cNvPicPr>
            <a:picLocks noChangeAspect="1"/>
          </p:cNvPicPr>
          <p:nvPr/>
        </p:nvPicPr>
        <p:blipFill rotWithShape="1">
          <a:blip r:embed="rId2"/>
          <a:srcRect l="9318"/>
          <a:stretch/>
        </p:blipFill>
        <p:spPr>
          <a:xfrm>
            <a:off x="20" y="-1"/>
            <a:ext cx="5394940"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9" name="Isosceles Triangle 8">
            <a:extLst>
              <a:ext uri="{FF2B5EF4-FFF2-40B4-BE49-F238E27FC236}">
                <a16:creationId xmlns="" xmlns:a16="http://schemas.microsoft.com/office/drawing/2014/main" id="{3BCB5F6A-9EB0-40B0-9D13-3023E9A2050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919236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Futures?</a:t>
            </a:r>
            <a:endParaRPr lang="en-US" dirty="0"/>
          </a:p>
        </p:txBody>
      </p:sp>
      <p:sp>
        <p:nvSpPr>
          <p:cNvPr id="3" name="Content Placeholder 2"/>
          <p:cNvSpPr>
            <a:spLocks noGrp="1"/>
          </p:cNvSpPr>
          <p:nvPr>
            <p:ph idx="1"/>
          </p:nvPr>
        </p:nvSpPr>
        <p:spPr/>
        <p:txBody>
          <a:bodyPr/>
          <a:lstStyle/>
          <a:p>
            <a:r>
              <a:rPr lang="en-US" b="1" dirty="0" err="1"/>
              <a:t>def</a:t>
            </a:r>
            <a:r>
              <a:rPr lang="en-US" b="1" dirty="0"/>
              <a:t> </a:t>
            </a:r>
            <a:r>
              <a:rPr lang="en-US" dirty="0" err="1"/>
              <a:t>flatMap</a:t>
            </a:r>
            <a:r>
              <a:rPr lang="en-US" dirty="0"/>
              <a:t>[S](f: T =&gt; Future[S])(</a:t>
            </a:r>
            <a:r>
              <a:rPr lang="en-US" b="1" dirty="0"/>
              <a:t>implicit </a:t>
            </a:r>
            <a:r>
              <a:rPr lang="en-US" dirty="0"/>
              <a:t>executor: </a:t>
            </a:r>
            <a:r>
              <a:rPr lang="en-US" dirty="0" err="1"/>
              <a:t>ExecutionContext</a:t>
            </a:r>
            <a:r>
              <a:rPr lang="en-US" dirty="0"/>
              <a:t>): Future[S</a:t>
            </a:r>
            <a:r>
              <a:rPr lang="en-US" dirty="0" smtClean="0"/>
              <a:t>] = {</a:t>
            </a:r>
            <a:r>
              <a:rPr lang="mr-IN" dirty="0" smtClean="0"/>
              <a:t>…</a:t>
            </a:r>
            <a:r>
              <a:rPr lang="en-US" dirty="0" smtClean="0"/>
              <a:t>}</a:t>
            </a:r>
          </a:p>
          <a:p>
            <a:r>
              <a:rPr lang="en-US" b="1" dirty="0"/>
              <a:t>for</a:t>
            </a:r>
            <a:r>
              <a:rPr lang="en-US" dirty="0"/>
              <a:t> </a:t>
            </a:r>
            <a:r>
              <a:rPr lang="en-US" b="1" dirty="0"/>
              <a:t>{</a:t>
            </a:r>
            <a:r>
              <a:rPr lang="en-US" dirty="0"/>
              <a:t> </a:t>
            </a:r>
            <a:r>
              <a:rPr lang="en-US" dirty="0" smtClean="0"/>
              <a:t/>
            </a:r>
            <a:br>
              <a:rPr lang="en-US" dirty="0" smtClean="0"/>
            </a:br>
            <a:r>
              <a:rPr lang="en-US" dirty="0" smtClean="0"/>
              <a:t>  </a:t>
            </a:r>
            <a:r>
              <a:rPr lang="en-US" dirty="0" err="1" smtClean="0"/>
              <a:t>theResponse</a:t>
            </a:r>
            <a:r>
              <a:rPr lang="en-US" dirty="0" smtClean="0"/>
              <a:t> </a:t>
            </a:r>
            <a:r>
              <a:rPr lang="en-US" b="1" dirty="0"/>
              <a:t>&lt;-</a:t>
            </a:r>
            <a:r>
              <a:rPr lang="en-US" dirty="0"/>
              <a:t> </a:t>
            </a:r>
            <a:r>
              <a:rPr lang="en-US" dirty="0" err="1"/>
              <a:t>realCallToTheDatabase</a:t>
            </a:r>
            <a:r>
              <a:rPr lang="en-US" b="1" dirty="0"/>
              <a:t>(</a:t>
            </a:r>
            <a:r>
              <a:rPr lang="en-US" dirty="0"/>
              <a:t>"the meaning of life, the universe, everything</a:t>
            </a:r>
            <a:r>
              <a:rPr lang="en-US" dirty="0" smtClean="0"/>
              <a:t>"</a:t>
            </a:r>
            <a:r>
              <a:rPr lang="en-US" b="1" dirty="0" smtClean="0"/>
              <a:t>)</a:t>
            </a:r>
            <a:r>
              <a:rPr lang="en-US" dirty="0" smtClean="0"/>
              <a:t/>
            </a:r>
            <a:br>
              <a:rPr lang="en-US" dirty="0" smtClean="0"/>
            </a:br>
            <a:r>
              <a:rPr lang="en-US" dirty="0" smtClean="0"/>
              <a:t>  </a:t>
            </a:r>
            <a:r>
              <a:rPr lang="en-US" b="1" dirty="0" smtClean="0"/>
              <a:t>_</a:t>
            </a:r>
            <a:r>
              <a:rPr lang="en-US" dirty="0" smtClean="0"/>
              <a:t> </a:t>
            </a:r>
            <a:r>
              <a:rPr lang="en-US" b="1" dirty="0"/>
              <a:t>&lt;-</a:t>
            </a:r>
            <a:r>
              <a:rPr lang="en-US" dirty="0"/>
              <a:t> </a:t>
            </a:r>
            <a:r>
              <a:rPr lang="en-US" b="1" dirty="0"/>
              <a:t>Future</a:t>
            </a:r>
            <a:r>
              <a:rPr lang="en-US" dirty="0"/>
              <a:t> </a:t>
            </a:r>
            <a:r>
              <a:rPr lang="en-US" b="1" dirty="0" smtClean="0"/>
              <a:t>{</a:t>
            </a:r>
            <a:br>
              <a:rPr lang="en-US" b="1" dirty="0" smtClean="0"/>
            </a:br>
            <a:r>
              <a:rPr lang="en-US" b="1" dirty="0" smtClean="0"/>
              <a:t>    </a:t>
            </a:r>
            <a:r>
              <a:rPr lang="en-US" dirty="0" err="1" smtClean="0"/>
              <a:t>stareForFifteenSeconds</a:t>
            </a:r>
            <a:r>
              <a:rPr lang="en-US" b="1" dirty="0"/>
              <a:t>()</a:t>
            </a:r>
            <a:r>
              <a:rPr lang="en-US" dirty="0"/>
              <a:t> </a:t>
            </a:r>
            <a:r>
              <a:rPr lang="en-US" dirty="0" smtClean="0"/>
              <a:t/>
            </a:r>
            <a:br>
              <a:rPr lang="en-US" dirty="0" smtClean="0"/>
            </a:br>
            <a:r>
              <a:rPr lang="en-US" dirty="0" smtClean="0"/>
              <a:t>    </a:t>
            </a:r>
            <a:r>
              <a:rPr lang="en-US" dirty="0" err="1" smtClean="0"/>
              <a:t>println</a:t>
            </a:r>
            <a:r>
              <a:rPr lang="en-US" b="1" dirty="0" smtClean="0"/>
              <a:t>(</a:t>
            </a:r>
            <a:r>
              <a:rPr lang="en-US" dirty="0" err="1" smtClean="0"/>
              <a:t>s"I</a:t>
            </a:r>
            <a:r>
              <a:rPr lang="en-US" dirty="0" smtClean="0"/>
              <a:t> </a:t>
            </a:r>
            <a:r>
              <a:rPr lang="en-US" dirty="0"/>
              <a:t>got the response finally, it is $</a:t>
            </a:r>
            <a:r>
              <a:rPr lang="en-US" dirty="0" err="1"/>
              <a:t>theResponse</a:t>
            </a:r>
            <a:r>
              <a:rPr lang="en-US" dirty="0"/>
              <a:t>"</a:t>
            </a:r>
            <a:r>
              <a:rPr lang="en-US" b="1" dirty="0"/>
              <a:t>)</a:t>
            </a:r>
            <a:r>
              <a:rPr lang="en-US" dirty="0"/>
              <a:t> </a:t>
            </a:r>
            <a:r>
              <a:rPr lang="en-US" dirty="0" smtClean="0"/>
              <a:t/>
            </a:r>
            <a:br>
              <a:rPr lang="en-US" dirty="0" smtClean="0"/>
            </a:br>
            <a:r>
              <a:rPr lang="en-US" dirty="0" smtClean="0"/>
              <a:t>  </a:t>
            </a:r>
            <a:r>
              <a:rPr lang="en-US" b="1" dirty="0" smtClean="0"/>
              <a:t>}</a:t>
            </a:r>
            <a:r>
              <a:rPr lang="en-US" dirty="0" smtClean="0"/>
              <a:t> </a:t>
            </a:r>
            <a:br>
              <a:rPr lang="en-US" dirty="0" smtClean="0"/>
            </a:br>
            <a:r>
              <a:rPr lang="en-US" b="1" dirty="0" smtClean="0"/>
              <a:t>}</a:t>
            </a:r>
            <a:r>
              <a:rPr lang="en-US" dirty="0" smtClean="0"/>
              <a:t> </a:t>
            </a:r>
            <a:r>
              <a:rPr lang="en-US" b="1" dirty="0"/>
              <a:t>yield</a:t>
            </a:r>
            <a:r>
              <a:rPr lang="en-US" dirty="0"/>
              <a:t> </a:t>
            </a:r>
            <a:r>
              <a:rPr lang="en-US" b="1" dirty="0"/>
              <a:t>()</a:t>
            </a:r>
            <a:endParaRPr lang="en-US" dirty="0"/>
          </a:p>
        </p:txBody>
      </p:sp>
    </p:spTree>
    <p:extLst>
      <p:ext uri="{BB962C8B-B14F-4D97-AF65-F5344CB8AC3E}">
        <p14:creationId xmlns:p14="http://schemas.microsoft.com/office/powerpoint/2010/main" val="19586880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 xmlns:a16="http://schemas.microsoft.com/office/drawing/2014/main" id="{609316A9-990D-4EC3-A671-70EE5C1493A4}"/>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 xmlns:a16="http://schemas.microsoft.com/office/drawing/2014/main" id="{9B0C6109-9159-49CA-AD7A-F9035539DB7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 xmlns:a16="http://schemas.microsoft.com/office/drawing/2014/main" id="{686F14F5-308C-4EB6-87AB-05DE9501B1A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 xmlns:a16="http://schemas.microsoft.com/office/drawing/2014/main" id="{BA032363-A188-47C5-9D59-9B788809DCD2}"/>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 xmlns:a16="http://schemas.microsoft.com/office/drawing/2014/main" id="{2C4077DF-6BB9-4069-AD28-6B1664EBB06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 xmlns:a16="http://schemas.microsoft.com/office/drawing/2014/main" id="{1D2B8B50-3419-41ED-9A9F-3CF9EEBBD3F2}"/>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 xmlns:a16="http://schemas.microsoft.com/office/drawing/2014/main" id="{5C640498-2E73-4FA2-BEB6-C3596A458C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 xmlns:a16="http://schemas.microsoft.com/office/drawing/2014/main" id="{3240EEFC-4112-4C39-A816-C815774F6D6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 xmlns:a16="http://schemas.microsoft.com/office/drawing/2014/main" id="{ADF362B0-03EA-4800-9FAA-9F128587E42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 xmlns:a16="http://schemas.microsoft.com/office/drawing/2014/main" id="{0BA84559-2F4C-4795-9246-4C563F942DB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 xmlns:a16="http://schemas.microsoft.com/office/drawing/2014/main" id="{FA77A1AA-CA47-4A91-A0A1-0A8CE31A985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7">
              <a:extLst>
                <a:ext uri="{FF2B5EF4-FFF2-40B4-BE49-F238E27FC236}">
                  <a16:creationId xmlns=""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8">
              <a:extLst>
                <a:ext uri="{FF2B5EF4-FFF2-40B4-BE49-F238E27FC236}">
                  <a16:creationId xmlns=""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5" name="Rectangle 34">
            <a:extLst>
              <a:ext uri="{FF2B5EF4-FFF2-40B4-BE49-F238E27FC236}">
                <a16:creationId xmlns=""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3"/>
          <p:cNvPicPr>
            <a:picLocks noGrp="1" noChangeAspect="1"/>
          </p:cNvPicPr>
          <p:nvPr>
            <p:ph idx="1"/>
          </p:nvPr>
        </p:nvPicPr>
        <p:blipFill>
          <a:blip r:embed="rId2"/>
          <a:stretch>
            <a:fillRect/>
          </a:stretch>
        </p:blipFill>
        <p:spPr>
          <a:xfrm>
            <a:off x="2016595" y="1131994"/>
            <a:ext cx="8160686" cy="4590386"/>
          </a:xfrm>
          <a:prstGeom prst="rect">
            <a:avLst/>
          </a:prstGeom>
        </p:spPr>
      </p:pic>
    </p:spTree>
    <p:extLst>
      <p:ext uri="{BB962C8B-B14F-4D97-AF65-F5344CB8AC3E}">
        <p14:creationId xmlns:p14="http://schemas.microsoft.com/office/powerpoint/2010/main" val="41488383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Warning!</a:t>
            </a:r>
            <a:endParaRPr lang="en-US" dirty="0"/>
          </a:p>
        </p:txBody>
      </p:sp>
      <p:sp>
        <p:nvSpPr>
          <p:cNvPr id="3" name="Content Placeholder 2"/>
          <p:cNvSpPr>
            <a:spLocks noGrp="1"/>
          </p:cNvSpPr>
          <p:nvPr>
            <p:ph idx="1"/>
          </p:nvPr>
        </p:nvSpPr>
        <p:spPr/>
        <p:txBody>
          <a:bodyPr/>
          <a:lstStyle/>
          <a:p>
            <a:r>
              <a:rPr lang="en-US" dirty="0" smtClean="0"/>
              <a:t>Next slide will contain a lot of text</a:t>
            </a:r>
            <a:endParaRPr lang="en-US" dirty="0"/>
          </a:p>
        </p:txBody>
      </p:sp>
    </p:spTree>
    <p:extLst>
      <p:ext uri="{BB962C8B-B14F-4D97-AF65-F5344CB8AC3E}">
        <p14:creationId xmlns:p14="http://schemas.microsoft.com/office/powerpoint/2010/main" val="9798746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 xmlns:a16="http://schemas.microsoft.com/office/drawing/2014/main" id="{9F4444CE-BC8D-4D61-B303-4C05614E62A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 xmlns:a16="http://schemas.microsoft.com/office/drawing/2014/main" id="{62423CA5-E2E1-4789-B759-9906C1C940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Isosceles Triangle 27">
            <a:extLst>
              <a:ext uri="{FF2B5EF4-FFF2-40B4-BE49-F238E27FC236}">
                <a16:creationId xmlns="" xmlns:a16="http://schemas.microsoft.com/office/drawing/2014/main" id="{73772B81-181F-48B7-8826-4D9686D15DF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p:cNvSpPr>
            <a:spLocks noGrp="1"/>
          </p:cNvSpPr>
          <p:nvPr>
            <p:ph type="title"/>
          </p:nvPr>
        </p:nvSpPr>
        <p:spPr>
          <a:xfrm>
            <a:off x="673754" y="643467"/>
            <a:ext cx="4203045" cy="1375608"/>
          </a:xfrm>
        </p:spPr>
        <p:txBody>
          <a:bodyPr vert="horz" lIns="91440" tIns="45720" rIns="91440" bIns="45720" rtlCol="0" anchor="ctr">
            <a:normAutofit/>
          </a:bodyPr>
          <a:lstStyle/>
          <a:p>
            <a:r>
              <a:rPr lang="en-US">
                <a:solidFill>
                  <a:schemeClr val="bg1"/>
                </a:solidFill>
              </a:rPr>
              <a:t>Try not to sleep</a:t>
            </a:r>
          </a:p>
        </p:txBody>
      </p:sp>
      <p:sp>
        <p:nvSpPr>
          <p:cNvPr id="3" name="Content Placeholder 2"/>
          <p:cNvSpPr>
            <a:spLocks noGrp="1"/>
          </p:cNvSpPr>
          <p:nvPr>
            <p:ph idx="1"/>
          </p:nvPr>
        </p:nvSpPr>
        <p:spPr>
          <a:xfrm>
            <a:off x="673754" y="2160590"/>
            <a:ext cx="3973943" cy="3440110"/>
          </a:xfrm>
        </p:spPr>
        <p:txBody>
          <a:bodyPr>
            <a:normAutofit/>
          </a:bodyPr>
          <a:lstStyle/>
          <a:p>
            <a:r>
              <a:rPr lang="en-US" dirty="0" smtClean="0">
                <a:solidFill>
                  <a:schemeClr val="bg1"/>
                </a:solidFill>
              </a:rPr>
              <a:t>Isn’t it cute?</a:t>
            </a:r>
            <a:endParaRPr lang="en-US" dirty="0">
              <a:solidFill>
                <a:schemeClr val="bg1"/>
              </a:solidFill>
            </a:endParaRPr>
          </a:p>
        </p:txBody>
      </p:sp>
      <p:pic>
        <p:nvPicPr>
          <p:cNvPr id="5" name="Picture 4"/>
          <p:cNvPicPr>
            <a:picLocks noChangeAspect="1"/>
          </p:cNvPicPr>
          <p:nvPr/>
        </p:nvPicPr>
        <p:blipFill>
          <a:blip r:embed="rId2"/>
          <a:stretch>
            <a:fillRect/>
          </a:stretch>
        </p:blipFill>
        <p:spPr>
          <a:xfrm>
            <a:off x="6096001" y="1982562"/>
            <a:ext cx="5143500" cy="2880360"/>
          </a:xfrm>
          <a:prstGeom prst="rect">
            <a:avLst/>
          </a:prstGeom>
        </p:spPr>
      </p:pic>
      <p:sp>
        <p:nvSpPr>
          <p:cNvPr id="30" name="Isosceles Triangle 29">
            <a:extLst>
              <a:ext uri="{FF2B5EF4-FFF2-40B4-BE49-F238E27FC236}">
                <a16:creationId xmlns="" xmlns:a16="http://schemas.microsoft.com/office/drawing/2014/main" id="{B2205F6E-03C6-4E92-877C-E2482F6599A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24782628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Warning!</a:t>
            </a:r>
            <a:br>
              <a:rPr lang="en-US" dirty="0" smtClean="0"/>
            </a:br>
            <a:r>
              <a:rPr lang="en-US" dirty="0" err="1" smtClean="0"/>
              <a:t>tl;dr</a:t>
            </a:r>
            <a:r>
              <a:rPr lang="en-US" dirty="0" smtClean="0"/>
              <a:t>; we are there finally, Monads</a:t>
            </a:r>
            <a:endParaRPr lang="en-US" dirty="0"/>
          </a:p>
        </p:txBody>
      </p:sp>
      <p:sp>
        <p:nvSpPr>
          <p:cNvPr id="3" name="Content Placeholder 2"/>
          <p:cNvSpPr>
            <a:spLocks noGrp="1"/>
          </p:cNvSpPr>
          <p:nvPr>
            <p:ph idx="1"/>
          </p:nvPr>
        </p:nvSpPr>
        <p:spPr/>
        <p:txBody>
          <a:bodyPr/>
          <a:lstStyle/>
          <a:p>
            <a:r>
              <a:rPr lang="en-US" dirty="0"/>
              <a:t>Monads in Haskell can be thought of as </a:t>
            </a:r>
            <a:r>
              <a:rPr lang="en-US" dirty="0" err="1"/>
              <a:t>composable</a:t>
            </a:r>
            <a:r>
              <a:rPr lang="en-US" dirty="0"/>
              <a:t> computation descriptions. The essence of monad is thus separation of composition timeline from the composed computation’s execution timeline, as well as the ability of computation to implicitly carry extra data, as pertaining to the computation itself, in addition to its one (hence the name) output, that it will produce when run (or queried, or called upon). This lends monads to supplementing pure calculations with features like I/O, common environment, updatable state, etc. </a:t>
            </a:r>
            <a:r>
              <a:rPr lang="en-US" dirty="0" smtClean="0"/>
              <a:t>- The </a:t>
            </a:r>
            <a:r>
              <a:rPr lang="en-US" dirty="0"/>
              <a:t>Haskell </a:t>
            </a:r>
            <a:r>
              <a:rPr lang="en-US" dirty="0" smtClean="0"/>
              <a:t>Wiki</a:t>
            </a:r>
          </a:p>
          <a:p>
            <a:r>
              <a:rPr lang="en-US" dirty="0" smtClean="0"/>
              <a:t>https</a:t>
            </a:r>
            <a:r>
              <a:rPr lang="en-US" dirty="0"/>
              <a:t>://</a:t>
            </a:r>
            <a:r>
              <a:rPr lang="en-US" dirty="0" err="1"/>
              <a:t>wiki.haskell.org</a:t>
            </a:r>
            <a:r>
              <a:rPr lang="en-US" dirty="0"/>
              <a:t>/Monad</a:t>
            </a:r>
          </a:p>
        </p:txBody>
      </p:sp>
    </p:spTree>
    <p:extLst>
      <p:ext uri="{BB962C8B-B14F-4D97-AF65-F5344CB8AC3E}">
        <p14:creationId xmlns:p14="http://schemas.microsoft.com/office/powerpoint/2010/main" val="4527777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start from a problem</a:t>
            </a:r>
            <a:endParaRPr lang="en-US" dirty="0"/>
          </a:p>
        </p:txBody>
      </p:sp>
      <p:sp>
        <p:nvSpPr>
          <p:cNvPr id="3" name="Content Placeholder 2"/>
          <p:cNvSpPr>
            <a:spLocks noGrp="1"/>
          </p:cNvSpPr>
          <p:nvPr>
            <p:ph idx="1"/>
          </p:nvPr>
        </p:nvSpPr>
        <p:spPr/>
        <p:txBody>
          <a:bodyPr/>
          <a:lstStyle/>
          <a:p>
            <a:r>
              <a:rPr lang="en-US" b="1" dirty="0" err="1"/>
              <a:t>def</a:t>
            </a:r>
            <a:r>
              <a:rPr lang="en-US" dirty="0"/>
              <a:t> divide</a:t>
            </a:r>
            <a:r>
              <a:rPr lang="en-US" b="1" dirty="0"/>
              <a:t>(</a:t>
            </a:r>
            <a:r>
              <a:rPr lang="en-US" dirty="0" err="1"/>
              <a:t>num</a:t>
            </a:r>
            <a:r>
              <a:rPr lang="en-US" b="1" dirty="0"/>
              <a:t>:</a:t>
            </a:r>
            <a:r>
              <a:rPr lang="en-US" dirty="0"/>
              <a:t> </a:t>
            </a:r>
            <a:r>
              <a:rPr lang="en-US" b="1" dirty="0" err="1"/>
              <a:t>Int</a:t>
            </a:r>
            <a:r>
              <a:rPr lang="en-US" b="1" dirty="0"/>
              <a:t>,</a:t>
            </a:r>
            <a:r>
              <a:rPr lang="en-US" dirty="0"/>
              <a:t> den</a:t>
            </a:r>
            <a:r>
              <a:rPr lang="en-US" b="1" dirty="0"/>
              <a:t>:</a:t>
            </a:r>
            <a:r>
              <a:rPr lang="en-US" dirty="0"/>
              <a:t> </a:t>
            </a:r>
            <a:r>
              <a:rPr lang="en-US" b="1" dirty="0" err="1"/>
              <a:t>Int</a:t>
            </a:r>
            <a:r>
              <a:rPr lang="en-US" b="1" dirty="0"/>
              <a:t>):</a:t>
            </a:r>
            <a:r>
              <a:rPr lang="en-US" dirty="0"/>
              <a:t> </a:t>
            </a:r>
            <a:r>
              <a:rPr lang="en-US" b="1" dirty="0" err="1"/>
              <a:t>Int</a:t>
            </a:r>
            <a:r>
              <a:rPr lang="en-US" dirty="0"/>
              <a:t> </a:t>
            </a:r>
            <a:r>
              <a:rPr lang="en-US" b="1" dirty="0"/>
              <a:t>=</a:t>
            </a:r>
            <a:r>
              <a:rPr lang="en-US" dirty="0"/>
              <a:t> </a:t>
            </a:r>
            <a:r>
              <a:rPr lang="en-US" dirty="0" err="1"/>
              <a:t>num</a:t>
            </a:r>
            <a:r>
              <a:rPr lang="en-US" dirty="0"/>
              <a:t> </a:t>
            </a:r>
            <a:r>
              <a:rPr lang="en-US" b="1" dirty="0"/>
              <a:t>/</a:t>
            </a:r>
            <a:r>
              <a:rPr lang="en-US" dirty="0"/>
              <a:t> </a:t>
            </a:r>
            <a:r>
              <a:rPr lang="en-US" dirty="0" smtClean="0"/>
              <a:t>den</a:t>
            </a:r>
          </a:p>
          <a:p>
            <a:r>
              <a:rPr lang="en-US" b="1" dirty="0" err="1"/>
              <a:t>val</a:t>
            </a:r>
            <a:r>
              <a:rPr lang="en-US" dirty="0"/>
              <a:t> </a:t>
            </a:r>
            <a:r>
              <a:rPr lang="en-US" dirty="0" err="1"/>
              <a:t>plusInfinite</a:t>
            </a:r>
            <a:r>
              <a:rPr lang="en-US" dirty="0"/>
              <a:t> </a:t>
            </a:r>
            <a:r>
              <a:rPr lang="en-US" b="1" dirty="0"/>
              <a:t>=</a:t>
            </a:r>
            <a:r>
              <a:rPr lang="en-US" dirty="0"/>
              <a:t> divide</a:t>
            </a:r>
            <a:r>
              <a:rPr lang="en-US" b="1" dirty="0"/>
              <a:t>(</a:t>
            </a:r>
            <a:r>
              <a:rPr lang="en-US" dirty="0"/>
              <a:t>42</a:t>
            </a:r>
            <a:r>
              <a:rPr lang="en-US" b="1" dirty="0"/>
              <a:t>,</a:t>
            </a:r>
            <a:r>
              <a:rPr lang="en-US" dirty="0"/>
              <a:t> 0</a:t>
            </a:r>
            <a:r>
              <a:rPr lang="en-US" b="1" dirty="0"/>
              <a:t>)</a:t>
            </a:r>
            <a:r>
              <a:rPr lang="en-US" dirty="0"/>
              <a:t> </a:t>
            </a:r>
            <a:r>
              <a:rPr lang="en-US" dirty="0" smtClean="0"/>
              <a:t/>
            </a:r>
            <a:br>
              <a:rPr lang="en-US" dirty="0" smtClean="0"/>
            </a:br>
            <a:r>
              <a:rPr lang="en-US" dirty="0" err="1" smtClean="0"/>
              <a:t>java</a:t>
            </a:r>
            <a:r>
              <a:rPr lang="en-US" b="1" dirty="0" err="1" smtClean="0"/>
              <a:t>.</a:t>
            </a:r>
            <a:r>
              <a:rPr lang="en-US" dirty="0" err="1" smtClean="0"/>
              <a:t>lang</a:t>
            </a:r>
            <a:r>
              <a:rPr lang="en-US" b="1" dirty="0" err="1" smtClean="0"/>
              <a:t>.ArithmeticException</a:t>
            </a:r>
            <a:r>
              <a:rPr lang="en-US" b="1" dirty="0"/>
              <a:t>:</a:t>
            </a:r>
            <a:r>
              <a:rPr lang="en-US" dirty="0"/>
              <a:t> </a:t>
            </a:r>
            <a:r>
              <a:rPr lang="en-US" b="1" dirty="0"/>
              <a:t>/</a:t>
            </a:r>
            <a:r>
              <a:rPr lang="en-US" dirty="0"/>
              <a:t> </a:t>
            </a:r>
            <a:r>
              <a:rPr lang="en-US" b="1" dirty="0"/>
              <a:t>by</a:t>
            </a:r>
            <a:r>
              <a:rPr lang="en-US" dirty="0"/>
              <a:t> </a:t>
            </a:r>
            <a:r>
              <a:rPr lang="en-US" b="1" dirty="0"/>
              <a:t>zero</a:t>
            </a:r>
            <a:r>
              <a:rPr lang="en-US" dirty="0"/>
              <a:t> </a:t>
            </a:r>
            <a:r>
              <a:rPr lang="en-US" dirty="0" smtClean="0"/>
              <a:t/>
            </a:r>
            <a:br>
              <a:rPr lang="en-US" dirty="0" smtClean="0"/>
            </a:br>
            <a:r>
              <a:rPr lang="en-US" dirty="0" smtClean="0"/>
              <a:t>  at </a:t>
            </a:r>
            <a:r>
              <a:rPr lang="en-US" b="1" dirty="0"/>
              <a:t>.</a:t>
            </a:r>
            <a:r>
              <a:rPr lang="en-US" dirty="0"/>
              <a:t>divide</a:t>
            </a:r>
            <a:r>
              <a:rPr lang="en-US" b="1" dirty="0"/>
              <a:t>(&lt;</a:t>
            </a:r>
            <a:r>
              <a:rPr lang="en-US" dirty="0"/>
              <a:t>console</a:t>
            </a:r>
            <a:r>
              <a:rPr lang="en-US" b="1" dirty="0"/>
              <a:t>&gt;:</a:t>
            </a:r>
            <a:r>
              <a:rPr lang="en-US" dirty="0"/>
              <a:t>12</a:t>
            </a:r>
            <a:r>
              <a:rPr lang="en-US" b="1" dirty="0"/>
              <a:t>)</a:t>
            </a:r>
            <a:r>
              <a:rPr lang="en-US" dirty="0"/>
              <a:t> </a:t>
            </a:r>
            <a:r>
              <a:rPr lang="en-US" b="1" dirty="0"/>
              <a:t>...</a:t>
            </a:r>
            <a:r>
              <a:rPr lang="en-US" dirty="0"/>
              <a:t> 38 </a:t>
            </a:r>
            <a:r>
              <a:rPr lang="en-US" dirty="0" smtClean="0"/>
              <a:t>elided</a:t>
            </a:r>
          </a:p>
          <a:p>
            <a:r>
              <a:rPr lang="en-US" dirty="0" smtClean="0"/>
              <a:t>Is this the end?</a:t>
            </a:r>
            <a:endParaRPr lang="en-US" dirty="0"/>
          </a:p>
          <a:p>
            <a:endParaRPr lang="en-US" dirty="0"/>
          </a:p>
        </p:txBody>
      </p:sp>
    </p:spTree>
    <p:extLst>
      <p:ext uri="{BB962C8B-B14F-4D97-AF65-F5344CB8AC3E}">
        <p14:creationId xmlns:p14="http://schemas.microsoft.com/office/powerpoint/2010/main" val="3071622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Almost there!</a:t>
            </a:r>
            <a:endParaRPr lang="en-US" dirty="0"/>
          </a:p>
        </p:txBody>
      </p:sp>
      <p:sp>
        <p:nvSpPr>
          <p:cNvPr id="3" name="Content Placeholder 2"/>
          <p:cNvSpPr>
            <a:spLocks noGrp="1"/>
          </p:cNvSpPr>
          <p:nvPr>
            <p:ph idx="1"/>
          </p:nvPr>
        </p:nvSpPr>
        <p:spPr/>
        <p:txBody>
          <a:bodyPr/>
          <a:lstStyle/>
          <a:p>
            <a:r>
              <a:rPr lang="en-US" dirty="0"/>
              <a:t>Each monad, or computation type, provides means, subject to Monad Laws, to (a) create a description of a computation that will produce (a.k.a. “return”) a given Haskell value, and (b) combine (a.k.a. “bind”) a computation description with a reaction to it, – a pure Haskell function that is set to receive a computation-produced value (when and if that happens) and return another computation description, using or dependent on that value if need be, – creating a description of a combined computation that will feed the original computation’s output through the reaction while automatically taking care of the particulars of the computational process itself. </a:t>
            </a:r>
            <a:r>
              <a:rPr lang="en-US" dirty="0" smtClean="0"/>
              <a:t>- The </a:t>
            </a:r>
            <a:r>
              <a:rPr lang="en-US" dirty="0"/>
              <a:t>Haskell </a:t>
            </a:r>
            <a:r>
              <a:rPr lang="en-US" dirty="0" smtClean="0"/>
              <a:t>Wiki</a:t>
            </a:r>
          </a:p>
          <a:p>
            <a:r>
              <a:rPr lang="en-US" dirty="0" smtClean="0"/>
              <a:t> </a:t>
            </a:r>
            <a:r>
              <a:rPr lang="en-US" dirty="0"/>
              <a:t>https://</a:t>
            </a:r>
            <a:r>
              <a:rPr lang="en-US" dirty="0" err="1"/>
              <a:t>wiki.haskell.org</a:t>
            </a:r>
            <a:r>
              <a:rPr lang="en-US" dirty="0"/>
              <a:t>/Monad</a:t>
            </a:r>
          </a:p>
        </p:txBody>
      </p:sp>
    </p:spTree>
    <p:extLst>
      <p:ext uri="{BB962C8B-B14F-4D97-AF65-F5344CB8AC3E}">
        <p14:creationId xmlns:p14="http://schemas.microsoft.com/office/powerpoint/2010/main" val="18055974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3" name="Group 32">
            <a:extLst>
              <a:ext uri="{FF2B5EF4-FFF2-40B4-BE49-F238E27FC236}">
                <a16:creationId xmlns="" xmlns:a16="http://schemas.microsoft.com/office/drawing/2014/main" id="{88C9B83F-64CD-41C1-925F-A08801FFD0B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4" name="Straight Connector 33">
              <a:extLst>
                <a:ext uri="{FF2B5EF4-FFF2-40B4-BE49-F238E27FC236}">
                  <a16:creationId xmlns="" xmlns:a16="http://schemas.microsoft.com/office/drawing/2014/main" id="{E1655065-0BD7-4422-BEC0-4401E998090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 xmlns:a16="http://schemas.microsoft.com/office/drawing/2014/main" id="{4DDD90AC-ABEC-4A76-9C9C-AD0A5F8FC7F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6" name="Rectangle 23">
              <a:extLst>
                <a:ext uri="{FF2B5EF4-FFF2-40B4-BE49-F238E27FC236}">
                  <a16:creationId xmlns="" xmlns:a16="http://schemas.microsoft.com/office/drawing/2014/main" id="{21A8AFEF-EC50-4C0B-9C64-814B76C8209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5">
              <a:extLst>
                <a:ext uri="{FF2B5EF4-FFF2-40B4-BE49-F238E27FC236}">
                  <a16:creationId xmlns="" xmlns:a16="http://schemas.microsoft.com/office/drawing/2014/main" id="{CAFAA800-E117-4357-84E4-56B63EA03E3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 xmlns:a16="http://schemas.microsoft.com/office/drawing/2014/main" id="{8DDFC9F4-3B45-402D-8AD7-60B3F08ED75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27">
              <a:extLst>
                <a:ext uri="{FF2B5EF4-FFF2-40B4-BE49-F238E27FC236}">
                  <a16:creationId xmlns="" xmlns:a16="http://schemas.microsoft.com/office/drawing/2014/main" id="{F26A0854-FBE4-4587-B349-06BE192BD7F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28">
              <a:extLst>
                <a:ext uri="{FF2B5EF4-FFF2-40B4-BE49-F238E27FC236}">
                  <a16:creationId xmlns="" xmlns:a16="http://schemas.microsoft.com/office/drawing/2014/main" id="{54A9C4C6-FF7D-470E-BFCA-CE4F60A1F0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29">
              <a:extLst>
                <a:ext uri="{FF2B5EF4-FFF2-40B4-BE49-F238E27FC236}">
                  <a16:creationId xmlns="" xmlns:a16="http://schemas.microsoft.com/office/drawing/2014/main" id="{B1721EA8-4871-45D4-B78F-AE805A3004B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Isosceles Triangle 41">
              <a:extLst>
                <a:ext uri="{FF2B5EF4-FFF2-40B4-BE49-F238E27FC236}">
                  <a16:creationId xmlns="" xmlns:a16="http://schemas.microsoft.com/office/drawing/2014/main" id="{E5763971-E3A3-45C6-9BA8-2E032C7A55E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Isosceles Triangle 42">
              <a:extLst>
                <a:ext uri="{FF2B5EF4-FFF2-40B4-BE49-F238E27FC236}">
                  <a16:creationId xmlns="" xmlns:a16="http://schemas.microsoft.com/office/drawing/2014/main" id="{32752E94-0E01-4AF5-A43A-F2FAD8737C2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7"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18605" t="9091" r="2634"/>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p:cNvSpPr>
            <a:spLocks noGrp="1"/>
          </p:cNvSpPr>
          <p:nvPr>
            <p:ph type="title"/>
          </p:nvPr>
        </p:nvSpPr>
        <p:spPr>
          <a:xfrm>
            <a:off x="668867" y="1678666"/>
            <a:ext cx="4088190" cy="2369093"/>
          </a:xfrm>
        </p:spPr>
        <p:txBody>
          <a:bodyPr vert="horz" lIns="91440" tIns="45720" rIns="91440" bIns="45720" rtlCol="0" anchor="b">
            <a:normAutofit/>
          </a:bodyPr>
          <a:lstStyle/>
          <a:p>
            <a:pPr algn="r"/>
            <a:r>
              <a:rPr lang="en-US" sz="4800"/>
              <a:t>I wash not shleppin!</a:t>
            </a:r>
          </a:p>
        </p:txBody>
      </p:sp>
      <p:sp>
        <p:nvSpPr>
          <p:cNvPr id="9" name="Content Placeholder 8">
            <a:extLst>
              <a:ext uri="{FF2B5EF4-FFF2-40B4-BE49-F238E27FC236}">
                <a16:creationId xmlns="" xmlns:a16="http://schemas.microsoft.com/office/drawing/2014/main" id="{1A9CC08C-F29B-4E13-85AB-A6D9687B691D}"/>
              </a:ext>
            </a:extLst>
          </p:cNvPr>
          <p:cNvSpPr>
            <a:spLocks noGrp="1"/>
          </p:cNvSpPr>
          <p:nvPr>
            <p:ph idx="1"/>
          </p:nvPr>
        </p:nvSpPr>
        <p:spPr>
          <a:xfrm>
            <a:off x="677335" y="4050831"/>
            <a:ext cx="4079721" cy="1096901"/>
          </a:xfrm>
        </p:spPr>
        <p:txBody>
          <a:bodyPr vert="horz" lIns="91440" tIns="45720" rIns="91440" bIns="45720" rtlCol="0" anchor="t">
            <a:normAutofit/>
          </a:bodyPr>
          <a:lstStyle/>
          <a:p>
            <a:pPr marL="0" indent="0" algn="r">
              <a:buNone/>
            </a:pPr>
            <a:r>
              <a:rPr lang="en-US" sz="1600">
                <a:solidFill>
                  <a:schemeClr val="tx1">
                    <a:lumMod val="50000"/>
                    <a:lumOff val="50000"/>
                  </a:schemeClr>
                </a:solidFill>
              </a:rPr>
              <a:t>Me understands!</a:t>
            </a:r>
          </a:p>
        </p:txBody>
      </p:sp>
      <p:cxnSp>
        <p:nvCxnSpPr>
          <p:cNvPr id="45" name="Straight Connector 44">
            <a:extLst>
              <a:ext uri="{FF2B5EF4-FFF2-40B4-BE49-F238E27FC236}">
                <a16:creationId xmlns="" xmlns:a16="http://schemas.microsoft.com/office/drawing/2014/main" id="{A57C1A16-B8AB-4D99-A195-A38F556A6486}"/>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 xmlns:a16="http://schemas.microsoft.com/office/drawing/2014/main" id="{F8A9B20B-D1DD-4573-B5EC-558029519236}"/>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9" name="Rectangle 23">
            <a:extLst>
              <a:ext uri="{FF2B5EF4-FFF2-40B4-BE49-F238E27FC236}">
                <a16:creationId xmlns="" xmlns:a16="http://schemas.microsoft.com/office/drawing/2014/main" id="{66D61E08-70C3-48D8-BEA0-787111DC30D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Rectangle 25">
            <a:extLst>
              <a:ext uri="{FF2B5EF4-FFF2-40B4-BE49-F238E27FC236}">
                <a16:creationId xmlns="" xmlns:a16="http://schemas.microsoft.com/office/drawing/2014/main" id="{FC55298F-0AE5-478E-AD2B-03C2614C583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3" name="Isosceles Triangle 24">
            <a:extLst>
              <a:ext uri="{FF2B5EF4-FFF2-40B4-BE49-F238E27FC236}">
                <a16:creationId xmlns="" xmlns:a16="http://schemas.microsoft.com/office/drawing/2014/main" id="{C180E4EA-0B63-4779-A895-7E90E71088F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5" name="Rectangle 27">
            <a:extLst>
              <a:ext uri="{FF2B5EF4-FFF2-40B4-BE49-F238E27FC236}">
                <a16:creationId xmlns="" xmlns:a16="http://schemas.microsoft.com/office/drawing/2014/main" id="{CEE01D9D-3DE8-4EED-B0D3-8F3C79CC767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57" name="Rectangle 28">
            <a:extLst>
              <a:ext uri="{FF2B5EF4-FFF2-40B4-BE49-F238E27FC236}">
                <a16:creationId xmlns="" xmlns:a16="http://schemas.microsoft.com/office/drawing/2014/main" id="{89AF5CE9-607F-43F4-8983-DCD6DA4051F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9" name="Rectangle 29">
            <a:extLst>
              <a:ext uri="{FF2B5EF4-FFF2-40B4-BE49-F238E27FC236}">
                <a16:creationId xmlns="" xmlns:a16="http://schemas.microsoft.com/office/drawing/2014/main" id="{6EEA2DBD-9E1E-4521-8C01-F32AD18A89E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1" name="Isosceles Triangle 29">
            <a:extLst>
              <a:ext uri="{FF2B5EF4-FFF2-40B4-BE49-F238E27FC236}">
                <a16:creationId xmlns="" xmlns:a16="http://schemas.microsoft.com/office/drawing/2014/main" id="{15BBD2C1-BA9B-46A9-A27A-33498B16927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2337117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recap</a:t>
            </a:r>
            <a:endParaRPr lang="en-US" dirty="0"/>
          </a:p>
        </p:txBody>
      </p:sp>
      <p:sp>
        <p:nvSpPr>
          <p:cNvPr id="3" name="Content Placeholder 2"/>
          <p:cNvSpPr>
            <a:spLocks noGrp="1"/>
          </p:cNvSpPr>
          <p:nvPr>
            <p:ph idx="1"/>
          </p:nvPr>
        </p:nvSpPr>
        <p:spPr/>
        <p:txBody>
          <a:bodyPr/>
          <a:lstStyle/>
          <a:p>
            <a:r>
              <a:rPr lang="en-US" dirty="0" smtClean="0"/>
              <a:t>Computation descriptions through </a:t>
            </a:r>
            <a:r>
              <a:rPr lang="en-US" dirty="0" smtClean="0"/>
              <a:t>effects</a:t>
            </a:r>
            <a:endParaRPr lang="en-US" dirty="0" smtClean="0"/>
          </a:p>
          <a:p>
            <a:r>
              <a:rPr lang="en-US" dirty="0" smtClean="0"/>
              <a:t>Composition and sequencing</a:t>
            </a:r>
          </a:p>
          <a:p>
            <a:r>
              <a:rPr lang="en-US" dirty="0" smtClean="0"/>
              <a:t>Separation of concerns</a:t>
            </a:r>
          </a:p>
          <a:p>
            <a:pPr lvl="1"/>
            <a:r>
              <a:rPr lang="en-US" dirty="0" smtClean="0"/>
              <a:t>Context management e.g.: Futures is separated from pure functions</a:t>
            </a:r>
          </a:p>
          <a:p>
            <a:r>
              <a:rPr lang="en-US" dirty="0" smtClean="0"/>
              <a:t>bind === </a:t>
            </a:r>
            <a:r>
              <a:rPr lang="en-US" dirty="0" err="1" smtClean="0"/>
              <a:t>flatMap</a:t>
            </a:r>
            <a:endParaRPr lang="en-US" dirty="0" smtClean="0"/>
          </a:p>
          <a:p>
            <a:r>
              <a:rPr lang="en-US" dirty="0" smtClean="0"/>
              <a:t>return is not included in the standard Scala battery pack</a:t>
            </a:r>
          </a:p>
          <a:p>
            <a:endParaRPr lang="en-US" dirty="0" smtClean="0"/>
          </a:p>
          <a:p>
            <a:endParaRPr lang="en-US" dirty="0"/>
          </a:p>
        </p:txBody>
      </p:sp>
    </p:spTree>
    <p:extLst>
      <p:ext uri="{BB962C8B-B14F-4D97-AF65-F5344CB8AC3E}">
        <p14:creationId xmlns:p14="http://schemas.microsoft.com/office/powerpoint/2010/main" val="6168429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Scalaz</a:t>
            </a:r>
            <a:r>
              <a:rPr lang="en-US" dirty="0" smtClean="0"/>
              <a:t>, Cats, et. Al.</a:t>
            </a:r>
            <a:endParaRPr lang="en-US" dirty="0"/>
          </a:p>
        </p:txBody>
      </p:sp>
      <p:sp>
        <p:nvSpPr>
          <p:cNvPr id="3" name="Content Placeholder 2"/>
          <p:cNvSpPr>
            <a:spLocks noGrp="1"/>
          </p:cNvSpPr>
          <p:nvPr>
            <p:ph idx="1"/>
          </p:nvPr>
        </p:nvSpPr>
        <p:spPr/>
        <p:txBody>
          <a:bodyPr/>
          <a:lstStyle/>
          <a:p>
            <a:r>
              <a:rPr lang="en-US" b="1" dirty="0"/>
              <a:t>import</a:t>
            </a:r>
            <a:r>
              <a:rPr lang="en-US" dirty="0"/>
              <a:t> </a:t>
            </a:r>
            <a:r>
              <a:rPr lang="en-US" dirty="0" err="1"/>
              <a:t>cats.Monad</a:t>
            </a:r>
            <a:r>
              <a:rPr lang="en-US" dirty="0"/>
              <a:t> </a:t>
            </a:r>
            <a:r>
              <a:rPr lang="en-US" dirty="0" smtClean="0"/>
              <a:t/>
            </a:r>
            <a:br>
              <a:rPr lang="en-US" dirty="0" smtClean="0"/>
            </a:br>
            <a:r>
              <a:rPr lang="en-US" b="1" dirty="0" smtClean="0"/>
              <a:t>import</a:t>
            </a:r>
            <a:r>
              <a:rPr lang="en-US" dirty="0" smtClean="0"/>
              <a:t> </a:t>
            </a:r>
            <a:r>
              <a:rPr lang="en-US" dirty="0" err="1"/>
              <a:t>cats.instances.option</a:t>
            </a:r>
            <a:r>
              <a:rPr lang="en-US" dirty="0"/>
              <a:t>._ </a:t>
            </a:r>
            <a:r>
              <a:rPr lang="en-US" dirty="0" smtClean="0"/>
              <a:t/>
            </a:r>
            <a:br>
              <a:rPr lang="en-US" dirty="0" smtClean="0"/>
            </a:br>
            <a:r>
              <a:rPr lang="en-US" dirty="0" smtClean="0"/>
              <a:t/>
            </a:r>
            <a:br>
              <a:rPr lang="en-US" dirty="0" smtClean="0"/>
            </a:br>
            <a:r>
              <a:rPr lang="en-US" b="1" dirty="0" smtClean="0"/>
              <a:t>Monad[Option</a:t>
            </a:r>
            <a:r>
              <a:rPr lang="en-US" b="1" dirty="0"/>
              <a:t>].</a:t>
            </a:r>
            <a:r>
              <a:rPr lang="en-US" dirty="0"/>
              <a:t>pure</a:t>
            </a:r>
            <a:r>
              <a:rPr lang="en-US" b="1" dirty="0"/>
              <a:t>(</a:t>
            </a:r>
            <a:r>
              <a:rPr lang="en-US" dirty="0"/>
              <a:t>42</a:t>
            </a:r>
            <a:r>
              <a:rPr lang="en-US" b="1" dirty="0"/>
              <a:t>)</a:t>
            </a:r>
            <a:r>
              <a:rPr lang="en-US" dirty="0"/>
              <a:t> </a:t>
            </a:r>
            <a:r>
              <a:rPr lang="en-US" dirty="0" smtClean="0"/>
              <a:t/>
            </a:r>
            <a:br>
              <a:rPr lang="en-US" dirty="0" smtClean="0"/>
            </a:br>
            <a:r>
              <a:rPr lang="en-US" dirty="0" smtClean="0"/>
              <a:t>res14</a:t>
            </a:r>
            <a:r>
              <a:rPr lang="en-US" b="1" dirty="0"/>
              <a:t>:</a:t>
            </a:r>
            <a:r>
              <a:rPr lang="en-US" dirty="0"/>
              <a:t> </a:t>
            </a:r>
            <a:r>
              <a:rPr lang="en-US" b="1" dirty="0"/>
              <a:t>Option[</a:t>
            </a:r>
            <a:r>
              <a:rPr lang="en-US" b="1" dirty="0" err="1"/>
              <a:t>Int</a:t>
            </a:r>
            <a:r>
              <a:rPr lang="en-US" b="1" dirty="0"/>
              <a:t>]</a:t>
            </a:r>
            <a:r>
              <a:rPr lang="en-US" dirty="0"/>
              <a:t> </a:t>
            </a:r>
            <a:r>
              <a:rPr lang="en-US" b="1" dirty="0"/>
              <a:t>=</a:t>
            </a:r>
            <a:r>
              <a:rPr lang="en-US" dirty="0"/>
              <a:t> </a:t>
            </a:r>
            <a:r>
              <a:rPr lang="en-US" b="1" dirty="0"/>
              <a:t>Some(</a:t>
            </a:r>
            <a:r>
              <a:rPr lang="en-US" dirty="0"/>
              <a:t>42</a:t>
            </a:r>
            <a:r>
              <a:rPr lang="en-US" b="1" dirty="0"/>
              <a:t>)</a:t>
            </a:r>
            <a:r>
              <a:rPr lang="en-US" dirty="0"/>
              <a:t> </a:t>
            </a:r>
            <a:r>
              <a:rPr lang="en-US" dirty="0" smtClean="0"/>
              <a:t/>
            </a:r>
            <a:br>
              <a:rPr lang="en-US" dirty="0" smtClean="0"/>
            </a:br>
            <a:r>
              <a:rPr lang="en-US" dirty="0" smtClean="0"/>
              <a:t/>
            </a:r>
            <a:br>
              <a:rPr lang="en-US" dirty="0" smtClean="0"/>
            </a:br>
            <a:r>
              <a:rPr lang="en-US" b="1" dirty="0" smtClean="0"/>
              <a:t>Monad[Option</a:t>
            </a:r>
            <a:r>
              <a:rPr lang="en-US" b="1" dirty="0"/>
              <a:t>].</a:t>
            </a:r>
            <a:r>
              <a:rPr lang="en-US" dirty="0" err="1"/>
              <a:t>flatMap</a:t>
            </a:r>
            <a:r>
              <a:rPr lang="en-US" b="1" dirty="0"/>
              <a:t>(</a:t>
            </a:r>
            <a:r>
              <a:rPr lang="en-US" dirty="0" err="1"/>
              <a:t>betterDivide</a:t>
            </a:r>
            <a:r>
              <a:rPr lang="en-US" b="1" dirty="0"/>
              <a:t>(</a:t>
            </a:r>
            <a:r>
              <a:rPr lang="en-US" dirty="0"/>
              <a:t>2</a:t>
            </a:r>
            <a:r>
              <a:rPr lang="en-US" b="1" dirty="0"/>
              <a:t>,</a:t>
            </a:r>
            <a:r>
              <a:rPr lang="en-US" dirty="0"/>
              <a:t> 3</a:t>
            </a:r>
            <a:r>
              <a:rPr lang="en-US" b="1" dirty="0"/>
              <a:t>))(</a:t>
            </a:r>
            <a:r>
              <a:rPr lang="en-US" dirty="0" err="1"/>
              <a:t>num</a:t>
            </a:r>
            <a:r>
              <a:rPr lang="en-US" dirty="0"/>
              <a:t> </a:t>
            </a:r>
            <a:r>
              <a:rPr lang="en-US" b="1" dirty="0"/>
              <a:t>=&gt;</a:t>
            </a:r>
            <a:r>
              <a:rPr lang="en-US" dirty="0"/>
              <a:t> </a:t>
            </a:r>
            <a:r>
              <a:rPr lang="en-US" dirty="0" err="1"/>
              <a:t>betterDivide</a:t>
            </a:r>
            <a:r>
              <a:rPr lang="en-US" b="1" dirty="0"/>
              <a:t>(</a:t>
            </a:r>
            <a:r>
              <a:rPr lang="en-US" dirty="0" err="1"/>
              <a:t>num</a:t>
            </a:r>
            <a:r>
              <a:rPr lang="en-US" b="1" dirty="0"/>
              <a:t>,</a:t>
            </a:r>
            <a:r>
              <a:rPr lang="en-US" dirty="0"/>
              <a:t> 42</a:t>
            </a:r>
            <a:r>
              <a:rPr lang="en-US" b="1" dirty="0"/>
              <a:t>))</a:t>
            </a:r>
            <a:r>
              <a:rPr lang="en-US" dirty="0"/>
              <a:t> res15</a:t>
            </a:r>
            <a:r>
              <a:rPr lang="en-US" b="1" dirty="0"/>
              <a:t>:</a:t>
            </a:r>
            <a:r>
              <a:rPr lang="en-US" dirty="0"/>
              <a:t> </a:t>
            </a:r>
            <a:r>
              <a:rPr lang="en-US" b="1" dirty="0"/>
              <a:t>Option[</a:t>
            </a:r>
            <a:r>
              <a:rPr lang="en-US" b="1" dirty="0" err="1"/>
              <a:t>Int</a:t>
            </a:r>
            <a:r>
              <a:rPr lang="en-US" b="1" dirty="0"/>
              <a:t>]</a:t>
            </a:r>
            <a:r>
              <a:rPr lang="en-US" dirty="0"/>
              <a:t> </a:t>
            </a:r>
            <a:r>
              <a:rPr lang="en-US" b="1" dirty="0"/>
              <a:t>=</a:t>
            </a:r>
            <a:r>
              <a:rPr lang="en-US" dirty="0"/>
              <a:t> </a:t>
            </a:r>
            <a:r>
              <a:rPr lang="en-US" b="1" dirty="0"/>
              <a:t>Some(</a:t>
            </a:r>
            <a:r>
              <a:rPr lang="en-US" dirty="0"/>
              <a:t>0</a:t>
            </a:r>
            <a:r>
              <a:rPr lang="en-US" b="1" dirty="0"/>
              <a:t>)</a:t>
            </a:r>
            <a:endParaRPr lang="en-US" dirty="0"/>
          </a:p>
        </p:txBody>
      </p:sp>
    </p:spTree>
    <p:extLst>
      <p:ext uri="{BB962C8B-B14F-4D97-AF65-F5344CB8AC3E}">
        <p14:creationId xmlns:p14="http://schemas.microsoft.com/office/powerpoint/2010/main" val="1608185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Also works with syntactic sugar!</a:t>
            </a:r>
            <a:endParaRPr lang="en-US" dirty="0"/>
          </a:p>
        </p:txBody>
      </p:sp>
      <p:sp>
        <p:nvSpPr>
          <p:cNvPr id="3" name="Content Placeholder 2"/>
          <p:cNvSpPr>
            <a:spLocks noGrp="1"/>
          </p:cNvSpPr>
          <p:nvPr>
            <p:ph idx="1"/>
          </p:nvPr>
        </p:nvSpPr>
        <p:spPr/>
        <p:txBody>
          <a:bodyPr/>
          <a:lstStyle/>
          <a:p>
            <a:r>
              <a:rPr lang="en-US" b="1" dirty="0"/>
              <a:t>for</a:t>
            </a:r>
            <a:r>
              <a:rPr lang="en-US" dirty="0"/>
              <a:t> </a:t>
            </a:r>
            <a:r>
              <a:rPr lang="en-US" b="1" dirty="0"/>
              <a:t>{</a:t>
            </a:r>
            <a:r>
              <a:rPr lang="en-US" dirty="0"/>
              <a:t> </a:t>
            </a:r>
            <a:r>
              <a:rPr lang="en-US" dirty="0" smtClean="0"/>
              <a:t/>
            </a:r>
            <a:br>
              <a:rPr lang="en-US" dirty="0" smtClean="0"/>
            </a:br>
            <a:r>
              <a:rPr lang="en-US" dirty="0" smtClean="0"/>
              <a:t>  </a:t>
            </a:r>
            <a:r>
              <a:rPr lang="en-US" b="1" dirty="0" smtClean="0"/>
              <a:t>_</a:t>
            </a:r>
            <a:r>
              <a:rPr lang="en-US" dirty="0" smtClean="0"/>
              <a:t> </a:t>
            </a:r>
            <a:r>
              <a:rPr lang="en-US" b="1" dirty="0"/>
              <a:t>&lt;-</a:t>
            </a:r>
            <a:r>
              <a:rPr lang="en-US" dirty="0"/>
              <a:t> </a:t>
            </a:r>
            <a:r>
              <a:rPr lang="en-US" b="1" dirty="0"/>
              <a:t>Monad[Option].</a:t>
            </a:r>
            <a:r>
              <a:rPr lang="en-US" dirty="0"/>
              <a:t>pure</a:t>
            </a:r>
            <a:r>
              <a:rPr lang="en-US" b="1" dirty="0"/>
              <a:t>(</a:t>
            </a:r>
            <a:r>
              <a:rPr lang="en-US" dirty="0" err="1"/>
              <a:t>println</a:t>
            </a:r>
            <a:r>
              <a:rPr lang="en-US" b="1" dirty="0"/>
              <a:t>(</a:t>
            </a:r>
            <a:r>
              <a:rPr lang="en-US" dirty="0"/>
              <a:t>"Starting..."</a:t>
            </a:r>
            <a:r>
              <a:rPr lang="en-US" b="1" dirty="0"/>
              <a:t>))</a:t>
            </a:r>
            <a:r>
              <a:rPr lang="en-US" dirty="0"/>
              <a:t> </a:t>
            </a:r>
            <a:r>
              <a:rPr lang="en-US" dirty="0" smtClean="0"/>
              <a:t/>
            </a:r>
            <a:br>
              <a:rPr lang="en-US" dirty="0" smtClean="0"/>
            </a:br>
            <a:r>
              <a:rPr lang="en-US" dirty="0" smtClean="0"/>
              <a:t/>
            </a:r>
            <a:br>
              <a:rPr lang="en-US" dirty="0" smtClean="0"/>
            </a:br>
            <a:r>
              <a:rPr lang="en-US" dirty="0" smtClean="0"/>
              <a:t>  </a:t>
            </a:r>
            <a:r>
              <a:rPr lang="en-US" dirty="0" err="1" smtClean="0"/>
              <a:t>num</a:t>
            </a:r>
            <a:r>
              <a:rPr lang="en-US" dirty="0" smtClean="0"/>
              <a:t> </a:t>
            </a:r>
            <a:r>
              <a:rPr lang="en-US" b="1" dirty="0"/>
              <a:t>&lt;-</a:t>
            </a:r>
            <a:r>
              <a:rPr lang="en-US" dirty="0"/>
              <a:t> </a:t>
            </a:r>
            <a:r>
              <a:rPr lang="en-US" dirty="0" err="1"/>
              <a:t>betterDivide</a:t>
            </a:r>
            <a:r>
              <a:rPr lang="en-US" b="1" dirty="0"/>
              <a:t>(</a:t>
            </a:r>
            <a:r>
              <a:rPr lang="en-US" dirty="0"/>
              <a:t>2</a:t>
            </a:r>
            <a:r>
              <a:rPr lang="en-US" b="1" dirty="0"/>
              <a:t>,</a:t>
            </a:r>
            <a:r>
              <a:rPr lang="en-US" dirty="0"/>
              <a:t> 3</a:t>
            </a:r>
            <a:r>
              <a:rPr lang="en-US" b="1" dirty="0"/>
              <a:t>)</a:t>
            </a:r>
            <a:r>
              <a:rPr lang="en-US" dirty="0"/>
              <a:t> </a:t>
            </a:r>
            <a:r>
              <a:rPr lang="en-US" dirty="0" smtClean="0"/>
              <a:t/>
            </a:r>
            <a:br>
              <a:rPr lang="en-US" dirty="0" smtClean="0"/>
            </a:br>
            <a:r>
              <a:rPr lang="en-US" dirty="0" smtClean="0"/>
              <a:t>  </a:t>
            </a:r>
            <a:r>
              <a:rPr lang="en-US" b="1" dirty="0" smtClean="0"/>
              <a:t>_</a:t>
            </a:r>
            <a:r>
              <a:rPr lang="en-US" dirty="0" smtClean="0"/>
              <a:t> </a:t>
            </a:r>
            <a:r>
              <a:rPr lang="en-US" b="1" dirty="0"/>
              <a:t>&lt;-</a:t>
            </a:r>
            <a:r>
              <a:rPr lang="en-US" dirty="0"/>
              <a:t> </a:t>
            </a:r>
            <a:r>
              <a:rPr lang="en-US" b="1" dirty="0"/>
              <a:t>Monad[Option].</a:t>
            </a:r>
            <a:r>
              <a:rPr lang="en-US" dirty="0"/>
              <a:t>pure</a:t>
            </a:r>
            <a:r>
              <a:rPr lang="en-US" b="1" dirty="0"/>
              <a:t>(</a:t>
            </a:r>
            <a:r>
              <a:rPr lang="en-US" dirty="0" err="1"/>
              <a:t>println</a:t>
            </a:r>
            <a:r>
              <a:rPr lang="en-US" b="1" dirty="0"/>
              <a:t>(</a:t>
            </a:r>
            <a:r>
              <a:rPr lang="en-US" dirty="0" err="1"/>
              <a:t>s"Numerator</a:t>
            </a:r>
            <a:r>
              <a:rPr lang="en-US" dirty="0"/>
              <a:t> will be $</a:t>
            </a:r>
            <a:r>
              <a:rPr lang="en-US" dirty="0" err="1"/>
              <a:t>num</a:t>
            </a:r>
            <a:r>
              <a:rPr lang="en-US" dirty="0"/>
              <a:t>"</a:t>
            </a:r>
            <a:r>
              <a:rPr lang="en-US" b="1" dirty="0"/>
              <a:t>))</a:t>
            </a:r>
            <a:r>
              <a:rPr lang="en-US" dirty="0"/>
              <a:t> </a:t>
            </a:r>
            <a:r>
              <a:rPr lang="en-US" dirty="0" smtClean="0"/>
              <a:t/>
            </a:r>
            <a:br>
              <a:rPr lang="en-US" dirty="0" smtClean="0"/>
            </a:br>
            <a:r>
              <a:rPr lang="en-US" dirty="0" smtClean="0"/>
              <a:t/>
            </a:r>
            <a:br>
              <a:rPr lang="en-US" dirty="0" smtClean="0"/>
            </a:br>
            <a:r>
              <a:rPr lang="en-US" dirty="0" smtClean="0"/>
              <a:t>  den </a:t>
            </a:r>
            <a:r>
              <a:rPr lang="en-US" b="1" dirty="0"/>
              <a:t>&lt;-</a:t>
            </a:r>
            <a:r>
              <a:rPr lang="en-US" dirty="0"/>
              <a:t> </a:t>
            </a:r>
            <a:r>
              <a:rPr lang="en-US" dirty="0" err="1"/>
              <a:t>betterDivide</a:t>
            </a:r>
            <a:r>
              <a:rPr lang="en-US" b="1" dirty="0"/>
              <a:t>(</a:t>
            </a:r>
            <a:r>
              <a:rPr lang="en-US" dirty="0"/>
              <a:t>42</a:t>
            </a:r>
            <a:r>
              <a:rPr lang="en-US" b="1" dirty="0"/>
              <a:t>,</a:t>
            </a:r>
            <a:r>
              <a:rPr lang="en-US" dirty="0"/>
              <a:t> 2</a:t>
            </a:r>
            <a:r>
              <a:rPr lang="en-US" b="1" dirty="0"/>
              <a:t>)</a:t>
            </a:r>
            <a:r>
              <a:rPr lang="en-US" dirty="0"/>
              <a:t> </a:t>
            </a:r>
            <a:r>
              <a:rPr lang="en-US" dirty="0" smtClean="0"/>
              <a:t/>
            </a:r>
            <a:br>
              <a:rPr lang="en-US" dirty="0" smtClean="0"/>
            </a:br>
            <a:r>
              <a:rPr lang="en-US" dirty="0" smtClean="0"/>
              <a:t>  result </a:t>
            </a:r>
            <a:r>
              <a:rPr lang="en-US" b="1" dirty="0"/>
              <a:t>&lt;-</a:t>
            </a:r>
            <a:r>
              <a:rPr lang="en-US" dirty="0"/>
              <a:t> </a:t>
            </a:r>
            <a:r>
              <a:rPr lang="en-US" dirty="0" err="1"/>
              <a:t>betterDivide</a:t>
            </a:r>
            <a:r>
              <a:rPr lang="en-US" b="1" dirty="0"/>
              <a:t>(</a:t>
            </a:r>
            <a:r>
              <a:rPr lang="en-US" dirty="0" err="1"/>
              <a:t>num</a:t>
            </a:r>
            <a:r>
              <a:rPr lang="en-US" b="1" dirty="0"/>
              <a:t>,</a:t>
            </a:r>
            <a:r>
              <a:rPr lang="en-US" dirty="0"/>
              <a:t> den</a:t>
            </a:r>
            <a:r>
              <a:rPr lang="en-US" b="1" dirty="0"/>
              <a:t>)</a:t>
            </a:r>
            <a:r>
              <a:rPr lang="en-US" dirty="0"/>
              <a:t> </a:t>
            </a:r>
            <a:r>
              <a:rPr lang="en-US" dirty="0" smtClean="0"/>
              <a:t/>
            </a:r>
            <a:br>
              <a:rPr lang="en-US" dirty="0" smtClean="0"/>
            </a:br>
            <a:r>
              <a:rPr lang="en-US" b="1" dirty="0" smtClean="0"/>
              <a:t>}</a:t>
            </a:r>
            <a:r>
              <a:rPr lang="en-US" dirty="0" smtClean="0"/>
              <a:t> </a:t>
            </a:r>
            <a:r>
              <a:rPr lang="en-US" b="1" dirty="0"/>
              <a:t>yield</a:t>
            </a:r>
            <a:r>
              <a:rPr lang="en-US" dirty="0"/>
              <a:t> result </a:t>
            </a:r>
            <a:r>
              <a:rPr lang="en-US" dirty="0" smtClean="0"/>
              <a:t/>
            </a:r>
            <a:br>
              <a:rPr lang="en-US" dirty="0" smtClean="0"/>
            </a:br>
            <a:r>
              <a:rPr lang="en-US" dirty="0" smtClean="0"/>
              <a:t/>
            </a:r>
            <a:br>
              <a:rPr lang="en-US" dirty="0" smtClean="0"/>
            </a:br>
            <a:r>
              <a:rPr lang="en-US" b="1" dirty="0" smtClean="0"/>
              <a:t>Starting</a:t>
            </a:r>
            <a:r>
              <a:rPr lang="en-US" b="1" dirty="0"/>
              <a:t>...</a:t>
            </a:r>
            <a:r>
              <a:rPr lang="en-US" dirty="0"/>
              <a:t> </a:t>
            </a:r>
            <a:r>
              <a:rPr lang="en-US" dirty="0" smtClean="0"/>
              <a:t/>
            </a:r>
            <a:br>
              <a:rPr lang="en-US" dirty="0" smtClean="0"/>
            </a:br>
            <a:r>
              <a:rPr lang="en-US" b="1" dirty="0" smtClean="0"/>
              <a:t>Numerator</a:t>
            </a:r>
            <a:r>
              <a:rPr lang="en-US" dirty="0" smtClean="0"/>
              <a:t> </a:t>
            </a:r>
            <a:r>
              <a:rPr lang="en-US" dirty="0"/>
              <a:t>will be 0 </a:t>
            </a:r>
            <a:r>
              <a:rPr lang="en-US" dirty="0" smtClean="0"/>
              <a:t/>
            </a:r>
            <a:br>
              <a:rPr lang="en-US" dirty="0" smtClean="0"/>
            </a:br>
            <a:r>
              <a:rPr lang="en-US" dirty="0" smtClean="0"/>
              <a:t>res16</a:t>
            </a:r>
            <a:r>
              <a:rPr lang="en-US" b="1" dirty="0"/>
              <a:t>:</a:t>
            </a:r>
            <a:r>
              <a:rPr lang="en-US" dirty="0"/>
              <a:t> </a:t>
            </a:r>
            <a:r>
              <a:rPr lang="en-US" b="1" dirty="0"/>
              <a:t>Option[</a:t>
            </a:r>
            <a:r>
              <a:rPr lang="en-US" b="1" dirty="0" err="1"/>
              <a:t>Int</a:t>
            </a:r>
            <a:r>
              <a:rPr lang="en-US" b="1" dirty="0"/>
              <a:t>]</a:t>
            </a:r>
            <a:r>
              <a:rPr lang="en-US" dirty="0"/>
              <a:t> </a:t>
            </a:r>
            <a:r>
              <a:rPr lang="en-US" b="1" dirty="0"/>
              <a:t>=</a:t>
            </a:r>
            <a:r>
              <a:rPr lang="en-US" dirty="0"/>
              <a:t> </a:t>
            </a:r>
            <a:r>
              <a:rPr lang="en-US" b="1" dirty="0"/>
              <a:t>Some(</a:t>
            </a:r>
            <a:r>
              <a:rPr lang="en-US" dirty="0"/>
              <a:t>0</a:t>
            </a:r>
            <a:r>
              <a:rPr lang="en-US" b="1" dirty="0"/>
              <a:t>)</a:t>
            </a:r>
            <a:endParaRPr lang="en-US" dirty="0"/>
          </a:p>
        </p:txBody>
      </p:sp>
    </p:spTree>
    <p:extLst>
      <p:ext uri="{BB962C8B-B14F-4D97-AF65-F5344CB8AC3E}">
        <p14:creationId xmlns:p14="http://schemas.microsoft.com/office/powerpoint/2010/main" val="17008810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6734" y="609600"/>
            <a:ext cx="3737268" cy="1320800"/>
          </a:xfrm>
        </p:spPr>
        <p:txBody>
          <a:bodyPr>
            <a:normAutofit/>
          </a:bodyPr>
          <a:lstStyle/>
          <a:p>
            <a:r>
              <a:rPr lang="en-US" dirty="0"/>
              <a:t>A powerful ally, it is</a:t>
            </a:r>
          </a:p>
        </p:txBody>
      </p:sp>
      <p:sp>
        <p:nvSpPr>
          <p:cNvPr id="3" name="Content Placeholder 2"/>
          <p:cNvSpPr>
            <a:spLocks noGrp="1"/>
          </p:cNvSpPr>
          <p:nvPr>
            <p:ph idx="1"/>
          </p:nvPr>
        </p:nvSpPr>
        <p:spPr>
          <a:xfrm>
            <a:off x="5209563" y="2160589"/>
            <a:ext cx="4064439" cy="3880773"/>
          </a:xfrm>
        </p:spPr>
        <p:txBody>
          <a:bodyPr>
            <a:normAutofit/>
          </a:bodyPr>
          <a:lstStyle/>
          <a:p>
            <a:pPr>
              <a:lnSpc>
                <a:spcPct val="90000"/>
              </a:lnSpc>
            </a:pPr>
            <a:r>
              <a:rPr lang="en-US" sz="1500" b="1" dirty="0" err="1"/>
              <a:t>def</a:t>
            </a:r>
            <a:r>
              <a:rPr lang="en-US" sz="1500" dirty="0"/>
              <a:t> sum</a:t>
            </a:r>
            <a:r>
              <a:rPr lang="en-US" sz="1500" b="1" dirty="0"/>
              <a:t>(</a:t>
            </a:r>
            <a:r>
              <a:rPr lang="en-US" sz="1500" dirty="0"/>
              <a:t>a</a:t>
            </a:r>
            <a:r>
              <a:rPr lang="en-US" sz="1500" b="1" dirty="0"/>
              <a:t>:</a:t>
            </a:r>
            <a:r>
              <a:rPr lang="en-US" sz="1500" dirty="0"/>
              <a:t> </a:t>
            </a:r>
            <a:r>
              <a:rPr lang="en-US" sz="1500" b="1" dirty="0" err="1"/>
              <a:t>Int</a:t>
            </a:r>
            <a:r>
              <a:rPr lang="en-US" sz="1500" b="1" dirty="0"/>
              <a:t>,</a:t>
            </a:r>
            <a:r>
              <a:rPr lang="en-US" sz="1500" dirty="0"/>
              <a:t> b</a:t>
            </a:r>
            <a:r>
              <a:rPr lang="en-US" sz="1500" b="1" dirty="0"/>
              <a:t>:</a:t>
            </a:r>
            <a:r>
              <a:rPr lang="en-US" sz="1500" dirty="0"/>
              <a:t> </a:t>
            </a:r>
            <a:r>
              <a:rPr lang="en-US" sz="1500" b="1" dirty="0" err="1"/>
              <a:t>Int</a:t>
            </a:r>
            <a:r>
              <a:rPr lang="en-US" sz="1500" b="1" dirty="0"/>
              <a:t>)</a:t>
            </a:r>
            <a:r>
              <a:rPr lang="en-US" sz="1500" dirty="0"/>
              <a:t> </a:t>
            </a:r>
            <a:r>
              <a:rPr lang="en-US" sz="1500" b="1" dirty="0"/>
              <a:t>=</a:t>
            </a:r>
            <a:r>
              <a:rPr lang="en-US" sz="1500" dirty="0"/>
              <a:t> a </a:t>
            </a:r>
            <a:r>
              <a:rPr lang="en-US" sz="1500" b="1" dirty="0"/>
              <a:t>+</a:t>
            </a:r>
            <a:r>
              <a:rPr lang="en-US" sz="1500" dirty="0"/>
              <a:t> b </a:t>
            </a:r>
            <a:br>
              <a:rPr lang="en-US" sz="1500" dirty="0"/>
            </a:br>
            <a:r>
              <a:rPr lang="en-US" sz="1500" b="1" dirty="0" err="1"/>
              <a:t>def</a:t>
            </a:r>
            <a:r>
              <a:rPr lang="en-US" sz="1500" dirty="0"/>
              <a:t> </a:t>
            </a:r>
            <a:r>
              <a:rPr lang="en-US" sz="1500" dirty="0" err="1"/>
              <a:t>sumF</a:t>
            </a:r>
            <a:r>
              <a:rPr lang="en-US" sz="1500" b="1" dirty="0"/>
              <a:t>[F[_]</a:t>
            </a:r>
            <a:r>
              <a:rPr lang="en-US" sz="1500" dirty="0"/>
              <a:t> </a:t>
            </a:r>
            <a:r>
              <a:rPr lang="en-US" sz="1500" b="1" dirty="0"/>
              <a:t>:</a:t>
            </a:r>
            <a:r>
              <a:rPr lang="en-US" sz="1500" dirty="0"/>
              <a:t> </a:t>
            </a:r>
            <a:r>
              <a:rPr lang="en-US" sz="1500" b="1" dirty="0"/>
              <a:t>Monad](</a:t>
            </a:r>
            <a:r>
              <a:rPr lang="en-US" sz="1500" dirty="0"/>
              <a:t>a</a:t>
            </a:r>
            <a:r>
              <a:rPr lang="en-US" sz="1500" b="1" dirty="0"/>
              <a:t>:</a:t>
            </a:r>
            <a:r>
              <a:rPr lang="en-US" sz="1500" dirty="0"/>
              <a:t> </a:t>
            </a:r>
            <a:r>
              <a:rPr lang="en-US" sz="1500" b="1" dirty="0" err="1"/>
              <a:t>Int</a:t>
            </a:r>
            <a:r>
              <a:rPr lang="en-US" sz="1500" b="1" dirty="0"/>
              <a:t>,</a:t>
            </a:r>
            <a:r>
              <a:rPr lang="en-US" sz="1500" dirty="0"/>
              <a:t> b</a:t>
            </a:r>
            <a:r>
              <a:rPr lang="en-US" sz="1500" b="1" dirty="0"/>
              <a:t>:</a:t>
            </a:r>
            <a:r>
              <a:rPr lang="en-US" sz="1500" dirty="0"/>
              <a:t> </a:t>
            </a:r>
            <a:r>
              <a:rPr lang="en-US" sz="1500" b="1" dirty="0" err="1"/>
              <a:t>Int</a:t>
            </a:r>
            <a:r>
              <a:rPr lang="en-US" sz="1500" b="1" dirty="0"/>
              <a:t>):</a:t>
            </a:r>
            <a:r>
              <a:rPr lang="en-US" sz="1500" dirty="0"/>
              <a:t> </a:t>
            </a:r>
            <a:r>
              <a:rPr lang="en-US" sz="1500" b="1" dirty="0"/>
              <a:t>F[</a:t>
            </a:r>
            <a:r>
              <a:rPr lang="en-US" sz="1500" b="1" dirty="0" err="1"/>
              <a:t>Int</a:t>
            </a:r>
            <a:r>
              <a:rPr lang="en-US" sz="1500" b="1" dirty="0"/>
              <a:t>]</a:t>
            </a:r>
            <a:r>
              <a:rPr lang="en-US" sz="1500" dirty="0"/>
              <a:t> </a:t>
            </a:r>
            <a:r>
              <a:rPr lang="en-US" sz="1500" b="1" dirty="0"/>
              <a:t>=</a:t>
            </a:r>
            <a:r>
              <a:rPr lang="en-US" sz="1500" dirty="0"/>
              <a:t> </a:t>
            </a:r>
            <a:r>
              <a:rPr lang="en-US" sz="1500" b="1" dirty="0"/>
              <a:t>Monad[F].</a:t>
            </a:r>
            <a:r>
              <a:rPr lang="en-US" sz="1500" dirty="0"/>
              <a:t>pure</a:t>
            </a:r>
            <a:r>
              <a:rPr lang="en-US" sz="1500" b="1" dirty="0"/>
              <a:t>(</a:t>
            </a:r>
            <a:r>
              <a:rPr lang="en-US" sz="1500" dirty="0"/>
              <a:t>sum</a:t>
            </a:r>
            <a:r>
              <a:rPr lang="en-US" sz="1500" b="1" dirty="0"/>
              <a:t>(</a:t>
            </a:r>
            <a:r>
              <a:rPr lang="en-US" sz="1500" dirty="0"/>
              <a:t>a</a:t>
            </a:r>
            <a:r>
              <a:rPr lang="en-US" sz="1500" b="1" dirty="0"/>
              <a:t>,</a:t>
            </a:r>
            <a:r>
              <a:rPr lang="en-US" sz="1500" dirty="0"/>
              <a:t> b</a:t>
            </a:r>
            <a:r>
              <a:rPr lang="en-US" sz="1500" b="1" dirty="0"/>
              <a:t>))</a:t>
            </a:r>
            <a:br>
              <a:rPr lang="en-US" sz="1500" b="1" dirty="0"/>
            </a:br>
            <a:r>
              <a:rPr lang="en-US" sz="1500" b="1" dirty="0"/>
              <a:t/>
            </a:r>
            <a:br>
              <a:rPr lang="en-US" sz="1500" b="1" dirty="0"/>
            </a:br>
            <a:r>
              <a:rPr lang="en-US" sz="1500" dirty="0" err="1"/>
              <a:t>sumF</a:t>
            </a:r>
            <a:r>
              <a:rPr lang="en-US" sz="1500" b="1" dirty="0"/>
              <a:t>[Option](</a:t>
            </a:r>
            <a:r>
              <a:rPr lang="en-US" sz="1500" dirty="0"/>
              <a:t>4</a:t>
            </a:r>
            <a:r>
              <a:rPr lang="en-US" sz="1500" b="1" dirty="0"/>
              <a:t>,</a:t>
            </a:r>
            <a:r>
              <a:rPr lang="en-US" sz="1500" dirty="0"/>
              <a:t> 2</a:t>
            </a:r>
            <a:r>
              <a:rPr lang="en-US" sz="1500" b="1" dirty="0"/>
              <a:t>)</a:t>
            </a:r>
            <a:r>
              <a:rPr lang="en-US" sz="1500" dirty="0"/>
              <a:t> </a:t>
            </a:r>
            <a:br>
              <a:rPr lang="en-US" sz="1500" dirty="0"/>
            </a:br>
            <a:r>
              <a:rPr lang="en-US" sz="1500" dirty="0"/>
              <a:t>res19</a:t>
            </a:r>
            <a:r>
              <a:rPr lang="en-US" sz="1500" b="1" dirty="0"/>
              <a:t>:</a:t>
            </a:r>
            <a:r>
              <a:rPr lang="en-US" sz="1500" dirty="0"/>
              <a:t> </a:t>
            </a:r>
            <a:r>
              <a:rPr lang="en-US" sz="1500" b="1" dirty="0"/>
              <a:t>Option[</a:t>
            </a:r>
            <a:r>
              <a:rPr lang="en-US" sz="1500" b="1" dirty="0" err="1"/>
              <a:t>Int</a:t>
            </a:r>
            <a:r>
              <a:rPr lang="en-US" sz="1500" b="1" dirty="0"/>
              <a:t>]</a:t>
            </a:r>
            <a:r>
              <a:rPr lang="en-US" sz="1500" dirty="0"/>
              <a:t> </a:t>
            </a:r>
            <a:r>
              <a:rPr lang="en-US" sz="1500" b="1" dirty="0"/>
              <a:t>=</a:t>
            </a:r>
            <a:r>
              <a:rPr lang="en-US" sz="1500" dirty="0"/>
              <a:t> </a:t>
            </a:r>
            <a:r>
              <a:rPr lang="en-US" sz="1500" b="1" dirty="0"/>
              <a:t>Some(</a:t>
            </a:r>
            <a:r>
              <a:rPr lang="en-US" sz="1500" dirty="0"/>
              <a:t>6</a:t>
            </a:r>
            <a:r>
              <a:rPr lang="en-US" sz="1500" b="1" dirty="0"/>
              <a:t>)</a:t>
            </a:r>
            <a:r>
              <a:rPr lang="en-US" sz="1500" dirty="0"/>
              <a:t> </a:t>
            </a:r>
            <a:br>
              <a:rPr lang="en-US" sz="1500" dirty="0"/>
            </a:br>
            <a:r>
              <a:rPr lang="en-US" sz="1500" dirty="0" err="1"/>
              <a:t>sumF</a:t>
            </a:r>
            <a:r>
              <a:rPr lang="en-US" sz="1500" b="1" dirty="0"/>
              <a:t>[Future](</a:t>
            </a:r>
            <a:r>
              <a:rPr lang="en-US" sz="1500" dirty="0"/>
              <a:t>4</a:t>
            </a:r>
            <a:r>
              <a:rPr lang="en-US" sz="1500" b="1" dirty="0"/>
              <a:t>,</a:t>
            </a:r>
            <a:r>
              <a:rPr lang="en-US" sz="1500" dirty="0"/>
              <a:t> 2</a:t>
            </a:r>
            <a:r>
              <a:rPr lang="en-US" sz="1500" b="1" dirty="0"/>
              <a:t>)</a:t>
            </a:r>
            <a:r>
              <a:rPr lang="en-US" sz="1500" dirty="0"/>
              <a:t> </a:t>
            </a:r>
            <a:br>
              <a:rPr lang="en-US" sz="1500" dirty="0"/>
            </a:br>
            <a:r>
              <a:rPr lang="en-US" sz="1500" dirty="0"/>
              <a:t>res20</a:t>
            </a:r>
            <a:r>
              <a:rPr lang="en-US" sz="1500" b="1" dirty="0"/>
              <a:t>:</a:t>
            </a:r>
            <a:r>
              <a:rPr lang="en-US" sz="1500" dirty="0"/>
              <a:t> </a:t>
            </a:r>
            <a:r>
              <a:rPr lang="en-US" sz="1500" b="1" dirty="0" err="1"/>
              <a:t>scala.concurrent.Future</a:t>
            </a:r>
            <a:r>
              <a:rPr lang="en-US" sz="1500" b="1" dirty="0"/>
              <a:t>[</a:t>
            </a:r>
            <a:r>
              <a:rPr lang="en-US" sz="1500" b="1" dirty="0" err="1"/>
              <a:t>Int</a:t>
            </a:r>
            <a:r>
              <a:rPr lang="en-US" sz="1500" b="1" dirty="0"/>
              <a:t>]</a:t>
            </a:r>
            <a:r>
              <a:rPr lang="en-US" sz="1500" dirty="0"/>
              <a:t> </a:t>
            </a:r>
            <a:r>
              <a:rPr lang="en-US" sz="1500" b="1" dirty="0"/>
              <a:t>=</a:t>
            </a:r>
            <a:r>
              <a:rPr lang="en-US" sz="1500" dirty="0"/>
              <a:t> </a:t>
            </a:r>
            <a:r>
              <a:rPr lang="en-US" sz="1500" b="1" dirty="0"/>
              <a:t>Future(Success(</a:t>
            </a:r>
            <a:r>
              <a:rPr lang="en-US" sz="1500" dirty="0"/>
              <a:t>6</a:t>
            </a:r>
            <a:r>
              <a:rPr lang="en-US" sz="1500" b="1" dirty="0"/>
              <a:t>))</a:t>
            </a:r>
            <a:r>
              <a:rPr lang="en-US" sz="1500" dirty="0"/>
              <a:t> </a:t>
            </a:r>
            <a:br>
              <a:rPr lang="en-US" sz="1500" dirty="0"/>
            </a:br>
            <a:r>
              <a:rPr lang="en-US" sz="1500" dirty="0"/>
              <a:t/>
            </a:r>
            <a:br>
              <a:rPr lang="en-US" sz="1500" dirty="0"/>
            </a:br>
            <a:r>
              <a:rPr lang="en-US" sz="1500" dirty="0" err="1"/>
              <a:t>sumF</a:t>
            </a:r>
            <a:r>
              <a:rPr lang="en-US" sz="1500" b="1" dirty="0"/>
              <a:t>[List](</a:t>
            </a:r>
            <a:r>
              <a:rPr lang="en-US" sz="1500" dirty="0"/>
              <a:t>4</a:t>
            </a:r>
            <a:r>
              <a:rPr lang="en-US" sz="1500" b="1" dirty="0"/>
              <a:t>,</a:t>
            </a:r>
            <a:r>
              <a:rPr lang="en-US" sz="1500" dirty="0"/>
              <a:t> 2</a:t>
            </a:r>
            <a:r>
              <a:rPr lang="en-US" sz="1500" b="1" dirty="0"/>
              <a:t>)</a:t>
            </a:r>
            <a:r>
              <a:rPr lang="en-US" sz="1500" dirty="0"/>
              <a:t> </a:t>
            </a:r>
            <a:br>
              <a:rPr lang="en-US" sz="1500" dirty="0"/>
            </a:br>
            <a:r>
              <a:rPr lang="en-US" sz="1500" dirty="0"/>
              <a:t>res21</a:t>
            </a:r>
            <a:r>
              <a:rPr lang="en-US" sz="1500" b="1" dirty="0"/>
              <a:t>:</a:t>
            </a:r>
            <a:r>
              <a:rPr lang="en-US" sz="1500" dirty="0"/>
              <a:t> </a:t>
            </a:r>
            <a:r>
              <a:rPr lang="en-US" sz="1500" b="1" dirty="0"/>
              <a:t>List[</a:t>
            </a:r>
            <a:r>
              <a:rPr lang="en-US" sz="1500" b="1" dirty="0" err="1"/>
              <a:t>Int</a:t>
            </a:r>
            <a:r>
              <a:rPr lang="en-US" sz="1500" b="1" dirty="0"/>
              <a:t>]</a:t>
            </a:r>
            <a:r>
              <a:rPr lang="en-US" sz="1500" dirty="0"/>
              <a:t> </a:t>
            </a:r>
            <a:r>
              <a:rPr lang="en-US" sz="1500" b="1" dirty="0"/>
              <a:t>=</a:t>
            </a:r>
            <a:r>
              <a:rPr lang="en-US" sz="1500" dirty="0"/>
              <a:t> </a:t>
            </a:r>
            <a:r>
              <a:rPr lang="en-US" sz="1500" b="1" dirty="0"/>
              <a:t>List(</a:t>
            </a:r>
            <a:r>
              <a:rPr lang="en-US" sz="1500" dirty="0"/>
              <a:t>6</a:t>
            </a:r>
            <a:r>
              <a:rPr lang="en-US" sz="1500" b="1" dirty="0"/>
              <a:t>)</a:t>
            </a:r>
            <a:r>
              <a:rPr lang="en-US" sz="1500" dirty="0"/>
              <a:t> </a:t>
            </a:r>
            <a:r>
              <a:rPr lang="en-US" sz="1500" i="1" dirty="0"/>
              <a:t>// Wait, List also has a monad? </a:t>
            </a:r>
            <a:br>
              <a:rPr lang="en-US" sz="1500" i="1" dirty="0"/>
            </a:br>
            <a:r>
              <a:rPr lang="en-US" sz="1500" i="1" dirty="0"/>
              <a:t/>
            </a:r>
            <a:br>
              <a:rPr lang="en-US" sz="1500" i="1" dirty="0"/>
            </a:br>
            <a:r>
              <a:rPr lang="en-US" sz="1500" b="1" dirty="0"/>
              <a:t>Monad[List].</a:t>
            </a:r>
            <a:r>
              <a:rPr lang="en-US" sz="1500" dirty="0" err="1"/>
              <a:t>flatMap</a:t>
            </a:r>
            <a:r>
              <a:rPr lang="en-US" sz="1500" b="1" dirty="0"/>
              <a:t>(List(</a:t>
            </a:r>
            <a:r>
              <a:rPr lang="en-US" sz="1500" dirty="0"/>
              <a:t>4</a:t>
            </a:r>
            <a:r>
              <a:rPr lang="en-US" sz="1500" b="1" dirty="0"/>
              <a:t>,</a:t>
            </a:r>
            <a:r>
              <a:rPr lang="en-US" sz="1500" dirty="0"/>
              <a:t>8</a:t>
            </a:r>
            <a:r>
              <a:rPr lang="en-US" sz="1500" b="1" dirty="0"/>
              <a:t>))(</a:t>
            </a:r>
            <a:r>
              <a:rPr lang="en-US" sz="1500" dirty="0"/>
              <a:t>x </a:t>
            </a:r>
            <a:r>
              <a:rPr lang="en-US" sz="1500" b="1" dirty="0"/>
              <a:t>=&gt;</a:t>
            </a:r>
            <a:r>
              <a:rPr lang="en-US" sz="1500" dirty="0"/>
              <a:t> </a:t>
            </a:r>
            <a:r>
              <a:rPr lang="en-US" sz="1500" b="1" dirty="0"/>
              <a:t>List(</a:t>
            </a:r>
            <a:r>
              <a:rPr lang="en-US" sz="1500" dirty="0"/>
              <a:t>x </a:t>
            </a:r>
            <a:r>
              <a:rPr lang="en-US" sz="1500" b="1" dirty="0"/>
              <a:t>-</a:t>
            </a:r>
            <a:r>
              <a:rPr lang="en-US" sz="1500" dirty="0"/>
              <a:t> 1</a:t>
            </a:r>
            <a:r>
              <a:rPr lang="en-US" sz="1500" b="1" dirty="0"/>
              <a:t>,</a:t>
            </a:r>
            <a:r>
              <a:rPr lang="en-US" sz="1500" dirty="0"/>
              <a:t> x</a:t>
            </a:r>
            <a:r>
              <a:rPr lang="en-US" sz="1500" b="1" dirty="0"/>
              <a:t>,</a:t>
            </a:r>
            <a:r>
              <a:rPr lang="en-US" sz="1500" dirty="0"/>
              <a:t> x </a:t>
            </a:r>
            <a:r>
              <a:rPr lang="en-US" sz="1500" b="1" dirty="0"/>
              <a:t>+</a:t>
            </a:r>
            <a:r>
              <a:rPr lang="en-US" sz="1500" dirty="0"/>
              <a:t> 1</a:t>
            </a:r>
            <a:r>
              <a:rPr lang="en-US" sz="1500" b="1" dirty="0"/>
              <a:t>))</a:t>
            </a:r>
            <a:r>
              <a:rPr lang="en-US" sz="1500" dirty="0"/>
              <a:t> </a:t>
            </a:r>
            <a:br>
              <a:rPr lang="en-US" sz="1500" dirty="0"/>
            </a:br>
            <a:r>
              <a:rPr lang="en-US" sz="1500" dirty="0"/>
              <a:t>res22</a:t>
            </a:r>
            <a:r>
              <a:rPr lang="en-US" sz="1500" b="1" dirty="0"/>
              <a:t>:</a:t>
            </a:r>
            <a:r>
              <a:rPr lang="en-US" sz="1500" dirty="0"/>
              <a:t> </a:t>
            </a:r>
            <a:r>
              <a:rPr lang="en-US" sz="1500" b="1" dirty="0"/>
              <a:t>List[</a:t>
            </a:r>
            <a:r>
              <a:rPr lang="en-US" sz="1500" b="1" dirty="0" err="1"/>
              <a:t>Int</a:t>
            </a:r>
            <a:r>
              <a:rPr lang="en-US" sz="1500" b="1" dirty="0"/>
              <a:t>]</a:t>
            </a:r>
            <a:r>
              <a:rPr lang="en-US" sz="1500" dirty="0"/>
              <a:t> </a:t>
            </a:r>
            <a:r>
              <a:rPr lang="en-US" sz="1500" b="1" dirty="0"/>
              <a:t>=</a:t>
            </a:r>
            <a:r>
              <a:rPr lang="en-US" sz="1500" dirty="0"/>
              <a:t> </a:t>
            </a:r>
            <a:r>
              <a:rPr lang="en-US" sz="1500" b="1" dirty="0"/>
              <a:t>List(</a:t>
            </a:r>
            <a:r>
              <a:rPr lang="en-US" sz="1500" dirty="0"/>
              <a:t>3</a:t>
            </a:r>
            <a:r>
              <a:rPr lang="en-US" sz="1500" b="1" dirty="0"/>
              <a:t>,</a:t>
            </a:r>
            <a:r>
              <a:rPr lang="en-US" sz="1500" dirty="0"/>
              <a:t> 4</a:t>
            </a:r>
            <a:r>
              <a:rPr lang="en-US" sz="1500" b="1" dirty="0"/>
              <a:t>,</a:t>
            </a:r>
            <a:r>
              <a:rPr lang="en-US" sz="1500" dirty="0"/>
              <a:t> 5</a:t>
            </a:r>
            <a:r>
              <a:rPr lang="en-US" sz="1500" b="1" dirty="0"/>
              <a:t>,</a:t>
            </a:r>
            <a:r>
              <a:rPr lang="en-US" sz="1500" dirty="0"/>
              <a:t> 7</a:t>
            </a:r>
            <a:r>
              <a:rPr lang="en-US" sz="1500" b="1" dirty="0"/>
              <a:t>,</a:t>
            </a:r>
            <a:r>
              <a:rPr lang="en-US" sz="1500" dirty="0"/>
              <a:t> 8</a:t>
            </a:r>
            <a:r>
              <a:rPr lang="en-US" sz="1500" b="1" dirty="0"/>
              <a:t>,</a:t>
            </a:r>
            <a:r>
              <a:rPr lang="en-US" sz="1500" dirty="0"/>
              <a:t> 9</a:t>
            </a:r>
            <a:r>
              <a:rPr lang="en-US" sz="1500" b="1" dirty="0"/>
              <a:t>)</a:t>
            </a:r>
            <a:endParaRPr lang="en-US" sz="1500" dirty="0"/>
          </a:p>
        </p:txBody>
      </p:sp>
      <p:pic>
        <p:nvPicPr>
          <p:cNvPr id="5" name="Picture 4"/>
          <p:cNvPicPr>
            <a:picLocks noChangeAspect="1"/>
          </p:cNvPicPr>
          <p:nvPr/>
        </p:nvPicPr>
        <p:blipFill rotWithShape="1">
          <a:blip r:embed="rId2"/>
          <a:srcRect l="14848" r="6485"/>
          <a:stretch/>
        </p:blipFill>
        <p:spPr>
          <a:xfrm>
            <a:off x="20" y="-1"/>
            <a:ext cx="5394940"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10" name="Isosceles Triangle 9">
            <a:extLst>
              <a:ext uri="{FF2B5EF4-FFF2-40B4-BE49-F238E27FC236}">
                <a16:creationId xmlns="" xmlns:a16="http://schemas.microsoft.com/office/drawing/2014/main" id="{3BCB5F6A-9EB0-40B0-9D13-3023E9A2050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653028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it is not a prerogative of (semi-) functional programming</a:t>
            </a:r>
            <a:endParaRPr lang="en-US" dirty="0"/>
          </a:p>
        </p:txBody>
      </p:sp>
      <p:sp>
        <p:nvSpPr>
          <p:cNvPr id="3" name="Content Placeholder 2"/>
          <p:cNvSpPr>
            <a:spLocks noGrp="1"/>
          </p:cNvSpPr>
          <p:nvPr>
            <p:ph idx="1"/>
          </p:nvPr>
        </p:nvSpPr>
        <p:spPr/>
        <p:txBody>
          <a:bodyPr/>
          <a:lstStyle/>
          <a:p>
            <a:r>
              <a:rPr lang="en-US" dirty="0" err="1" smtClean="0"/>
              <a:t>ReactiveX</a:t>
            </a:r>
            <a:r>
              <a:rPr lang="en-US" dirty="0"/>
              <a:t> </a:t>
            </a:r>
            <a:r>
              <a:rPr lang="en-US" dirty="0" smtClean="0"/>
              <a:t>-&gt; C++, Java, </a:t>
            </a:r>
            <a:r>
              <a:rPr lang="en-US" dirty="0"/>
              <a:t>almost anywhere </a:t>
            </a:r>
            <a:r>
              <a:rPr lang="en-US" dirty="0" smtClean="0"/>
              <a:t>- http</a:t>
            </a:r>
            <a:r>
              <a:rPr lang="en-US" dirty="0"/>
              <a:t>://</a:t>
            </a:r>
            <a:r>
              <a:rPr lang="en-US" dirty="0" err="1"/>
              <a:t>reactivex.io</a:t>
            </a:r>
            <a:endParaRPr lang="en-US" dirty="0" smtClean="0"/>
          </a:p>
          <a:p>
            <a:r>
              <a:rPr lang="en-US" dirty="0" smtClean="0"/>
              <a:t>LINQ -&gt; .NET framework</a:t>
            </a:r>
          </a:p>
          <a:p>
            <a:r>
              <a:rPr lang="en-US" dirty="0" smtClean="0"/>
              <a:t>Project Reactor, Spring </a:t>
            </a:r>
            <a:r>
              <a:rPr lang="en-US" dirty="0" err="1" smtClean="0"/>
              <a:t>Webflux</a:t>
            </a:r>
            <a:r>
              <a:rPr lang="en-US" dirty="0" smtClean="0"/>
              <a:t> -&gt; Java again</a:t>
            </a:r>
          </a:p>
          <a:p>
            <a:r>
              <a:rPr lang="mr-IN" dirty="0" smtClean="0"/>
              <a:t>…</a:t>
            </a:r>
            <a:r>
              <a:rPr lang="en-US" dirty="0" smtClean="0"/>
              <a:t> and many more</a:t>
            </a:r>
          </a:p>
        </p:txBody>
      </p:sp>
    </p:spTree>
    <p:extLst>
      <p:ext uri="{BB962C8B-B14F-4D97-AF65-F5344CB8AC3E}">
        <p14:creationId xmlns:p14="http://schemas.microsoft.com/office/powerpoint/2010/main" val="487483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 xmlns:a16="http://schemas.microsoft.com/office/drawing/2014/main" id="{88C9B83F-64CD-41C1-925F-A08801FFD0B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3" name="Straight Connector 42">
              <a:extLst>
                <a:ext uri="{FF2B5EF4-FFF2-40B4-BE49-F238E27FC236}">
                  <a16:creationId xmlns="" xmlns:a16="http://schemas.microsoft.com/office/drawing/2014/main" id="{E1655065-0BD7-4422-BEC0-4401E998090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 xmlns:a16="http://schemas.microsoft.com/office/drawing/2014/main" id="{4DDD90AC-ABEC-4A76-9C9C-AD0A5F8FC7F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5" name="Rectangle 23">
              <a:extLst>
                <a:ext uri="{FF2B5EF4-FFF2-40B4-BE49-F238E27FC236}">
                  <a16:creationId xmlns="" xmlns:a16="http://schemas.microsoft.com/office/drawing/2014/main" id="{21A8AFEF-EC50-4C0B-9C64-814B76C8209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5">
              <a:extLst>
                <a:ext uri="{FF2B5EF4-FFF2-40B4-BE49-F238E27FC236}">
                  <a16:creationId xmlns="" xmlns:a16="http://schemas.microsoft.com/office/drawing/2014/main" id="{CAFAA800-E117-4357-84E4-56B63EA03E3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Isosceles Triangle 46">
              <a:extLst>
                <a:ext uri="{FF2B5EF4-FFF2-40B4-BE49-F238E27FC236}">
                  <a16:creationId xmlns="" xmlns:a16="http://schemas.microsoft.com/office/drawing/2014/main" id="{8DDFC9F4-3B45-402D-8AD7-60B3F08ED75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27">
              <a:extLst>
                <a:ext uri="{FF2B5EF4-FFF2-40B4-BE49-F238E27FC236}">
                  <a16:creationId xmlns="" xmlns:a16="http://schemas.microsoft.com/office/drawing/2014/main" id="{F26A0854-FBE4-4587-B349-06BE192BD7F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28">
              <a:extLst>
                <a:ext uri="{FF2B5EF4-FFF2-40B4-BE49-F238E27FC236}">
                  <a16:creationId xmlns="" xmlns:a16="http://schemas.microsoft.com/office/drawing/2014/main" id="{54A9C4C6-FF7D-470E-BFCA-CE4F60A1F0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29">
              <a:extLst>
                <a:ext uri="{FF2B5EF4-FFF2-40B4-BE49-F238E27FC236}">
                  <a16:creationId xmlns="" xmlns:a16="http://schemas.microsoft.com/office/drawing/2014/main" id="{B1721EA8-4871-45D4-B78F-AE805A3004B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Isosceles Triangle 50">
              <a:extLst>
                <a:ext uri="{FF2B5EF4-FFF2-40B4-BE49-F238E27FC236}">
                  <a16:creationId xmlns="" xmlns:a16="http://schemas.microsoft.com/office/drawing/2014/main" id="{E5763971-E3A3-45C6-9BA8-2E032C7A55E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Isosceles Triangle 51">
              <a:extLst>
                <a:ext uri="{FF2B5EF4-FFF2-40B4-BE49-F238E27FC236}">
                  <a16:creationId xmlns="" xmlns:a16="http://schemas.microsoft.com/office/drawing/2014/main" id="{32752E94-0E01-4AF5-A43A-F2FAD8737C2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4" name="Content Placeholder 3"/>
          <p:cNvPicPr>
            <a:picLocks noGrp="1" noChangeAspect="1"/>
          </p:cNvPicPr>
          <p:nvPr>
            <p:ph idx="1"/>
          </p:nvPr>
        </p:nvPicPr>
        <p:blipFill rotWithShape="1">
          <a:blip r:embed="rId2"/>
          <a:srcRect l="14216" t="7217" r="2718" b="-1"/>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p:cNvSpPr>
            <a:spLocks noGrp="1"/>
          </p:cNvSpPr>
          <p:nvPr>
            <p:ph type="title"/>
          </p:nvPr>
        </p:nvSpPr>
        <p:spPr>
          <a:xfrm>
            <a:off x="668867" y="1678666"/>
            <a:ext cx="4088190" cy="2369093"/>
          </a:xfrm>
        </p:spPr>
        <p:txBody>
          <a:bodyPr vert="horz" lIns="91440" tIns="45720" rIns="91440" bIns="45720" rtlCol="0" anchor="b">
            <a:normAutofit/>
          </a:bodyPr>
          <a:lstStyle/>
          <a:p>
            <a:pPr algn="r"/>
            <a:r>
              <a:rPr lang="en-US" sz="4400"/>
              <a:t>I promised Tagless final and a REST api</a:t>
            </a:r>
          </a:p>
        </p:txBody>
      </p:sp>
      <p:cxnSp>
        <p:nvCxnSpPr>
          <p:cNvPr id="54" name="Straight Connector 53">
            <a:extLst>
              <a:ext uri="{FF2B5EF4-FFF2-40B4-BE49-F238E27FC236}">
                <a16:creationId xmlns="" xmlns:a16="http://schemas.microsoft.com/office/drawing/2014/main" id="{A57C1A16-B8AB-4D99-A195-A38F556A6486}"/>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 xmlns:a16="http://schemas.microsoft.com/office/drawing/2014/main" id="{F8A9B20B-D1DD-4573-B5EC-558029519236}"/>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8" name="Rectangle 23">
            <a:extLst>
              <a:ext uri="{FF2B5EF4-FFF2-40B4-BE49-F238E27FC236}">
                <a16:creationId xmlns="" xmlns:a16="http://schemas.microsoft.com/office/drawing/2014/main" id="{66D61E08-70C3-48D8-BEA0-787111DC30D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0" name="Rectangle 25">
            <a:extLst>
              <a:ext uri="{FF2B5EF4-FFF2-40B4-BE49-F238E27FC236}">
                <a16:creationId xmlns="" xmlns:a16="http://schemas.microsoft.com/office/drawing/2014/main" id="{FC55298F-0AE5-478E-AD2B-03C2614C583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2" name="Isosceles Triangle 24">
            <a:extLst>
              <a:ext uri="{FF2B5EF4-FFF2-40B4-BE49-F238E27FC236}">
                <a16:creationId xmlns="" xmlns:a16="http://schemas.microsoft.com/office/drawing/2014/main" id="{C180E4EA-0B63-4779-A895-7E90E71088F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64" name="Rectangle 27">
            <a:extLst>
              <a:ext uri="{FF2B5EF4-FFF2-40B4-BE49-F238E27FC236}">
                <a16:creationId xmlns="" xmlns:a16="http://schemas.microsoft.com/office/drawing/2014/main" id="{CEE01D9D-3DE8-4EED-B0D3-8F3C79CC767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66" name="Rectangle 28">
            <a:extLst>
              <a:ext uri="{FF2B5EF4-FFF2-40B4-BE49-F238E27FC236}">
                <a16:creationId xmlns="" xmlns:a16="http://schemas.microsoft.com/office/drawing/2014/main" id="{89AF5CE9-607F-43F4-8983-DCD6DA4051F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8" name="Rectangle 29">
            <a:extLst>
              <a:ext uri="{FF2B5EF4-FFF2-40B4-BE49-F238E27FC236}">
                <a16:creationId xmlns="" xmlns:a16="http://schemas.microsoft.com/office/drawing/2014/main" id="{6EEA2DBD-9E1E-4521-8C01-F32AD18A89E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70" name="Isosceles Triangle 29">
            <a:extLst>
              <a:ext uri="{FF2B5EF4-FFF2-40B4-BE49-F238E27FC236}">
                <a16:creationId xmlns="" xmlns:a16="http://schemas.microsoft.com/office/drawing/2014/main" id="{15BBD2C1-BA9B-46A9-A27A-33498B16927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2761930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find a more suitable codomain for our function</a:t>
            </a:r>
            <a:r>
              <a:rPr lang="mr-IN" dirty="0" smtClean="0"/>
              <a:t>…</a:t>
            </a:r>
            <a:endParaRPr lang="en-US" dirty="0"/>
          </a:p>
        </p:txBody>
      </p:sp>
      <p:sp>
        <p:nvSpPr>
          <p:cNvPr id="3" name="Content Placeholder 2"/>
          <p:cNvSpPr>
            <a:spLocks noGrp="1"/>
          </p:cNvSpPr>
          <p:nvPr>
            <p:ph idx="1"/>
          </p:nvPr>
        </p:nvSpPr>
        <p:spPr/>
        <p:txBody>
          <a:bodyPr/>
          <a:lstStyle/>
          <a:p>
            <a:r>
              <a:rPr lang="en-US" b="1" dirty="0"/>
              <a:t>sealed</a:t>
            </a:r>
            <a:r>
              <a:rPr lang="en-US" dirty="0"/>
              <a:t> </a:t>
            </a:r>
            <a:r>
              <a:rPr lang="en-US" b="1" dirty="0"/>
              <a:t>trait</a:t>
            </a:r>
            <a:r>
              <a:rPr lang="en-US" dirty="0"/>
              <a:t> </a:t>
            </a:r>
            <a:r>
              <a:rPr lang="en-US" b="1" dirty="0" err="1"/>
              <a:t>MaybeInt</a:t>
            </a:r>
            <a:r>
              <a:rPr lang="en-US" dirty="0"/>
              <a:t> </a:t>
            </a:r>
            <a:r>
              <a:rPr lang="en-US" dirty="0" smtClean="0"/>
              <a:t/>
            </a:r>
            <a:br>
              <a:rPr lang="en-US" dirty="0" smtClean="0"/>
            </a:br>
            <a:r>
              <a:rPr lang="en-US" b="1" dirty="0" smtClean="0"/>
              <a:t>case</a:t>
            </a:r>
            <a:r>
              <a:rPr lang="en-US" dirty="0" smtClean="0"/>
              <a:t> </a:t>
            </a:r>
            <a:r>
              <a:rPr lang="en-US" b="1" dirty="0"/>
              <a:t>class</a:t>
            </a:r>
            <a:r>
              <a:rPr lang="en-US" dirty="0"/>
              <a:t> </a:t>
            </a:r>
            <a:r>
              <a:rPr lang="en-US" b="1" dirty="0" err="1"/>
              <a:t>JustA</a:t>
            </a:r>
            <a:r>
              <a:rPr lang="en-US" b="1" dirty="0"/>
              <a:t>(</a:t>
            </a:r>
            <a:r>
              <a:rPr lang="en-US" dirty="0"/>
              <a:t>n</a:t>
            </a:r>
            <a:r>
              <a:rPr lang="en-US" b="1" dirty="0"/>
              <a:t>:</a:t>
            </a:r>
            <a:r>
              <a:rPr lang="en-US" dirty="0"/>
              <a:t> </a:t>
            </a:r>
            <a:r>
              <a:rPr lang="en-US" b="1" dirty="0" err="1"/>
              <a:t>Int</a:t>
            </a:r>
            <a:r>
              <a:rPr lang="en-US" b="1" dirty="0"/>
              <a:t>)</a:t>
            </a:r>
            <a:r>
              <a:rPr lang="en-US" dirty="0"/>
              <a:t> </a:t>
            </a:r>
            <a:r>
              <a:rPr lang="en-US" b="1" dirty="0"/>
              <a:t>extends</a:t>
            </a:r>
            <a:r>
              <a:rPr lang="en-US" dirty="0"/>
              <a:t> </a:t>
            </a:r>
            <a:r>
              <a:rPr lang="en-US" b="1" dirty="0" err="1"/>
              <a:t>MaybeInt</a:t>
            </a:r>
            <a:r>
              <a:rPr lang="en-US" dirty="0"/>
              <a:t> </a:t>
            </a:r>
            <a:r>
              <a:rPr lang="en-US" dirty="0" smtClean="0"/>
              <a:t/>
            </a:r>
            <a:br>
              <a:rPr lang="en-US" dirty="0" smtClean="0"/>
            </a:br>
            <a:r>
              <a:rPr lang="en-US" b="1" dirty="0" smtClean="0"/>
              <a:t>case</a:t>
            </a:r>
            <a:r>
              <a:rPr lang="en-US" dirty="0" smtClean="0"/>
              <a:t> </a:t>
            </a:r>
            <a:r>
              <a:rPr lang="en-US" b="1" dirty="0"/>
              <a:t>class</a:t>
            </a:r>
            <a:r>
              <a:rPr lang="en-US" dirty="0"/>
              <a:t> </a:t>
            </a:r>
            <a:r>
              <a:rPr lang="en-US" b="1" dirty="0"/>
              <a:t>Nothing</a:t>
            </a:r>
            <a:r>
              <a:rPr lang="en-US" dirty="0"/>
              <a:t> </a:t>
            </a:r>
            <a:r>
              <a:rPr lang="en-US" b="1" dirty="0"/>
              <a:t>extends</a:t>
            </a:r>
            <a:r>
              <a:rPr lang="en-US" dirty="0"/>
              <a:t> </a:t>
            </a:r>
            <a:r>
              <a:rPr lang="en-US" b="1" dirty="0" err="1" smtClean="0"/>
              <a:t>MaybeInt</a:t>
            </a:r>
            <a:endParaRPr lang="en-US" b="1" dirty="0" smtClean="0"/>
          </a:p>
          <a:p>
            <a:r>
              <a:rPr lang="en-US" b="1" dirty="0" smtClean="0"/>
              <a:t>Scala official implementation is:</a:t>
            </a:r>
            <a:br>
              <a:rPr lang="en-US" b="1" dirty="0" smtClean="0"/>
            </a:br>
            <a:r>
              <a:rPr lang="en-US" b="1" dirty="0"/>
              <a:t>sealed</a:t>
            </a:r>
            <a:r>
              <a:rPr lang="en-US" dirty="0"/>
              <a:t> </a:t>
            </a:r>
            <a:r>
              <a:rPr lang="en-US" b="1" dirty="0"/>
              <a:t>abstract</a:t>
            </a:r>
            <a:r>
              <a:rPr lang="en-US" dirty="0"/>
              <a:t> </a:t>
            </a:r>
            <a:r>
              <a:rPr lang="en-US" b="1" dirty="0"/>
              <a:t>class</a:t>
            </a:r>
            <a:r>
              <a:rPr lang="en-US" dirty="0"/>
              <a:t> </a:t>
            </a:r>
            <a:r>
              <a:rPr lang="en-US" b="1" dirty="0"/>
              <a:t>Option[+A]</a:t>
            </a:r>
            <a:r>
              <a:rPr lang="en-US" dirty="0"/>
              <a:t> </a:t>
            </a:r>
            <a:r>
              <a:rPr lang="en-US" b="1" dirty="0"/>
              <a:t>extends</a:t>
            </a:r>
            <a:r>
              <a:rPr lang="en-US" dirty="0"/>
              <a:t> </a:t>
            </a:r>
            <a:r>
              <a:rPr lang="en-US" b="1" dirty="0"/>
              <a:t>Product</a:t>
            </a:r>
            <a:r>
              <a:rPr lang="en-US" dirty="0"/>
              <a:t> </a:t>
            </a:r>
            <a:r>
              <a:rPr lang="en-US" b="1" dirty="0"/>
              <a:t>with</a:t>
            </a:r>
            <a:r>
              <a:rPr lang="en-US" dirty="0"/>
              <a:t> </a:t>
            </a:r>
            <a:r>
              <a:rPr lang="en-US" b="1" dirty="0"/>
              <a:t>Serializable</a:t>
            </a:r>
            <a:r>
              <a:rPr lang="en-US" dirty="0"/>
              <a:t> </a:t>
            </a:r>
            <a:r>
              <a:rPr lang="en-US" b="1" dirty="0" smtClean="0"/>
              <a:t>{...}</a:t>
            </a:r>
            <a:br>
              <a:rPr lang="en-US" b="1" dirty="0" smtClean="0"/>
            </a:br>
            <a:r>
              <a:rPr lang="en-US" b="1" dirty="0" smtClean="0"/>
              <a:t>final</a:t>
            </a:r>
            <a:r>
              <a:rPr lang="en-US" dirty="0" smtClean="0"/>
              <a:t> </a:t>
            </a:r>
            <a:r>
              <a:rPr lang="en-US" b="1" dirty="0"/>
              <a:t>case</a:t>
            </a:r>
            <a:r>
              <a:rPr lang="en-US" dirty="0"/>
              <a:t> </a:t>
            </a:r>
            <a:r>
              <a:rPr lang="en-US" b="1" dirty="0"/>
              <a:t>class</a:t>
            </a:r>
            <a:r>
              <a:rPr lang="en-US" dirty="0"/>
              <a:t> </a:t>
            </a:r>
            <a:r>
              <a:rPr lang="en-US" b="1" dirty="0"/>
              <a:t>Some[+A]</a:t>
            </a:r>
            <a:r>
              <a:rPr lang="en-US" dirty="0"/>
              <a:t> </a:t>
            </a:r>
            <a:r>
              <a:rPr lang="en-US" b="1" dirty="0"/>
              <a:t>{...}</a:t>
            </a:r>
            <a:r>
              <a:rPr lang="en-US" dirty="0"/>
              <a:t> </a:t>
            </a:r>
            <a:r>
              <a:rPr lang="en-US" dirty="0" smtClean="0"/>
              <a:t/>
            </a:r>
            <a:br>
              <a:rPr lang="en-US" dirty="0" smtClean="0"/>
            </a:br>
            <a:r>
              <a:rPr lang="en-US" b="1" dirty="0" smtClean="0"/>
              <a:t>case</a:t>
            </a:r>
            <a:r>
              <a:rPr lang="en-US" dirty="0" smtClean="0"/>
              <a:t> </a:t>
            </a:r>
            <a:r>
              <a:rPr lang="en-US" b="1" dirty="0"/>
              <a:t>object</a:t>
            </a:r>
            <a:r>
              <a:rPr lang="en-US" dirty="0"/>
              <a:t> </a:t>
            </a:r>
            <a:r>
              <a:rPr lang="en-US" b="1" dirty="0"/>
              <a:t>None</a:t>
            </a:r>
            <a:r>
              <a:rPr lang="en-US" dirty="0"/>
              <a:t> </a:t>
            </a:r>
            <a:r>
              <a:rPr lang="en-US" b="1" dirty="0"/>
              <a:t>extends</a:t>
            </a:r>
            <a:r>
              <a:rPr lang="en-US" dirty="0"/>
              <a:t> </a:t>
            </a:r>
            <a:r>
              <a:rPr lang="en-US" b="1" dirty="0"/>
              <a:t>Option[Nothing]</a:t>
            </a:r>
            <a:r>
              <a:rPr lang="en-US" dirty="0"/>
              <a:t> </a:t>
            </a:r>
            <a:r>
              <a:rPr lang="en-US" b="1" dirty="0"/>
              <a:t>{...}</a:t>
            </a:r>
            <a:r>
              <a:rPr lang="en-US" dirty="0"/>
              <a:t> </a:t>
            </a:r>
            <a:r>
              <a:rPr lang="en-US" dirty="0" smtClean="0"/>
              <a:t/>
            </a:r>
            <a:br>
              <a:rPr lang="en-US" dirty="0" smtClean="0"/>
            </a:br>
            <a:r>
              <a:rPr lang="en-US" dirty="0" smtClean="0"/>
              <a:t/>
            </a:r>
            <a:br>
              <a:rPr lang="en-US" dirty="0" smtClean="0"/>
            </a:br>
            <a:r>
              <a:rPr lang="en-US" b="1" dirty="0" err="1" smtClean="0"/>
              <a:t>val</a:t>
            </a:r>
            <a:r>
              <a:rPr lang="en-US" dirty="0" smtClean="0"/>
              <a:t> </a:t>
            </a:r>
            <a:r>
              <a:rPr lang="en-US" dirty="0" err="1" smtClean="0"/>
              <a:t>someResponse</a:t>
            </a:r>
            <a:r>
              <a:rPr lang="en-US" b="1" dirty="0" smtClean="0"/>
              <a:t>:</a:t>
            </a:r>
            <a:r>
              <a:rPr lang="en-US" dirty="0" smtClean="0"/>
              <a:t> </a:t>
            </a:r>
            <a:r>
              <a:rPr lang="en-US" b="1" dirty="0"/>
              <a:t>Option[</a:t>
            </a:r>
            <a:r>
              <a:rPr lang="en-US" b="1" dirty="0" err="1"/>
              <a:t>Int</a:t>
            </a:r>
            <a:r>
              <a:rPr lang="en-US" b="1" dirty="0"/>
              <a:t>]</a:t>
            </a:r>
            <a:r>
              <a:rPr lang="en-US" dirty="0"/>
              <a:t> </a:t>
            </a:r>
            <a:r>
              <a:rPr lang="en-US" b="1" dirty="0"/>
              <a:t>=</a:t>
            </a:r>
            <a:r>
              <a:rPr lang="en-US" dirty="0"/>
              <a:t> </a:t>
            </a:r>
            <a:r>
              <a:rPr lang="en-US" b="1" dirty="0"/>
              <a:t>Some(</a:t>
            </a:r>
            <a:r>
              <a:rPr lang="en-US" dirty="0"/>
              <a:t>42</a:t>
            </a:r>
            <a:r>
              <a:rPr lang="en-US" b="1" dirty="0"/>
              <a:t>)</a:t>
            </a:r>
            <a:r>
              <a:rPr lang="en-US" dirty="0"/>
              <a:t> </a:t>
            </a:r>
            <a:r>
              <a:rPr lang="en-US" dirty="0" smtClean="0"/>
              <a:t/>
            </a:r>
            <a:br>
              <a:rPr lang="en-US" dirty="0" smtClean="0"/>
            </a:br>
            <a:r>
              <a:rPr lang="en-US" b="1" dirty="0" err="1" smtClean="0"/>
              <a:t>val</a:t>
            </a:r>
            <a:r>
              <a:rPr lang="en-US" dirty="0" smtClean="0"/>
              <a:t> nothing</a:t>
            </a:r>
            <a:r>
              <a:rPr lang="en-US" b="1" dirty="0" smtClean="0"/>
              <a:t>:</a:t>
            </a:r>
            <a:r>
              <a:rPr lang="en-US" dirty="0" smtClean="0"/>
              <a:t> </a:t>
            </a:r>
            <a:r>
              <a:rPr lang="en-US" b="1" dirty="0"/>
              <a:t>Option[</a:t>
            </a:r>
            <a:r>
              <a:rPr lang="en-US" b="1" dirty="0" err="1"/>
              <a:t>Int</a:t>
            </a:r>
            <a:r>
              <a:rPr lang="en-US" b="1" dirty="0"/>
              <a:t>]</a:t>
            </a:r>
            <a:r>
              <a:rPr lang="en-US" dirty="0"/>
              <a:t> </a:t>
            </a:r>
            <a:r>
              <a:rPr lang="en-US" b="1" dirty="0"/>
              <a:t>=</a:t>
            </a:r>
            <a:r>
              <a:rPr lang="en-US" dirty="0"/>
              <a:t> </a:t>
            </a:r>
            <a:r>
              <a:rPr lang="en-US" b="1" dirty="0"/>
              <a:t>None</a:t>
            </a:r>
            <a:endParaRPr lang="en-US" b="1" dirty="0" smtClean="0"/>
          </a:p>
        </p:txBody>
      </p:sp>
    </p:spTree>
    <p:extLst>
      <p:ext uri="{BB962C8B-B14F-4D97-AF65-F5344CB8AC3E}">
        <p14:creationId xmlns:p14="http://schemas.microsoft.com/office/powerpoint/2010/main" val="10197678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mr-IN" dirty="0" smtClean="0"/>
              <a:t>…</a:t>
            </a:r>
            <a:r>
              <a:rPr lang="en-US" dirty="0" smtClean="0"/>
              <a:t> such that</a:t>
            </a:r>
            <a:endParaRPr lang="en-US" dirty="0"/>
          </a:p>
        </p:txBody>
      </p:sp>
      <p:sp>
        <p:nvSpPr>
          <p:cNvPr id="3" name="Content Placeholder 2"/>
          <p:cNvSpPr>
            <a:spLocks noGrp="1"/>
          </p:cNvSpPr>
          <p:nvPr>
            <p:ph idx="1"/>
          </p:nvPr>
        </p:nvSpPr>
        <p:spPr/>
        <p:txBody>
          <a:bodyPr/>
          <a:lstStyle/>
          <a:p>
            <a:r>
              <a:rPr lang="en-US" b="1" dirty="0" err="1"/>
              <a:t>def</a:t>
            </a:r>
            <a:r>
              <a:rPr lang="en-US" dirty="0"/>
              <a:t> </a:t>
            </a:r>
            <a:r>
              <a:rPr lang="en-US" dirty="0" err="1"/>
              <a:t>betterDivide</a:t>
            </a:r>
            <a:r>
              <a:rPr lang="en-US" b="1" dirty="0"/>
              <a:t>(</a:t>
            </a:r>
            <a:r>
              <a:rPr lang="en-US" dirty="0" err="1"/>
              <a:t>num</a:t>
            </a:r>
            <a:r>
              <a:rPr lang="en-US" b="1" dirty="0"/>
              <a:t>:</a:t>
            </a:r>
            <a:r>
              <a:rPr lang="en-US" dirty="0"/>
              <a:t> </a:t>
            </a:r>
            <a:r>
              <a:rPr lang="en-US" b="1" dirty="0" err="1"/>
              <a:t>Int</a:t>
            </a:r>
            <a:r>
              <a:rPr lang="en-US" b="1" dirty="0"/>
              <a:t>,</a:t>
            </a:r>
            <a:r>
              <a:rPr lang="en-US" dirty="0"/>
              <a:t> den</a:t>
            </a:r>
            <a:r>
              <a:rPr lang="en-US" b="1" dirty="0"/>
              <a:t>:</a:t>
            </a:r>
            <a:r>
              <a:rPr lang="en-US" dirty="0"/>
              <a:t> </a:t>
            </a:r>
            <a:r>
              <a:rPr lang="en-US" b="1" dirty="0" err="1"/>
              <a:t>Int</a:t>
            </a:r>
            <a:r>
              <a:rPr lang="en-US" b="1" dirty="0"/>
              <a:t>):</a:t>
            </a:r>
            <a:r>
              <a:rPr lang="en-US" dirty="0"/>
              <a:t> </a:t>
            </a:r>
            <a:r>
              <a:rPr lang="en-US" b="1" dirty="0"/>
              <a:t>Option[</a:t>
            </a:r>
            <a:r>
              <a:rPr lang="en-US" b="1" dirty="0" err="1"/>
              <a:t>Int</a:t>
            </a:r>
            <a:r>
              <a:rPr lang="en-US" b="1" dirty="0"/>
              <a:t>]</a:t>
            </a:r>
            <a:r>
              <a:rPr lang="en-US" dirty="0"/>
              <a:t> </a:t>
            </a:r>
            <a:r>
              <a:rPr lang="en-US" b="1" dirty="0"/>
              <a:t>=</a:t>
            </a:r>
            <a:r>
              <a:rPr lang="en-US" dirty="0"/>
              <a:t> </a:t>
            </a:r>
            <a:r>
              <a:rPr lang="en-US" b="1" dirty="0"/>
              <a:t>(</a:t>
            </a:r>
            <a:r>
              <a:rPr lang="en-US" dirty="0" err="1"/>
              <a:t>num</a:t>
            </a:r>
            <a:r>
              <a:rPr lang="en-US" b="1" dirty="0"/>
              <a:t>,</a:t>
            </a:r>
            <a:r>
              <a:rPr lang="en-US" dirty="0"/>
              <a:t> den</a:t>
            </a:r>
            <a:r>
              <a:rPr lang="en-US" b="1" dirty="0"/>
              <a:t>)</a:t>
            </a:r>
            <a:r>
              <a:rPr lang="en-US" dirty="0"/>
              <a:t> </a:t>
            </a:r>
            <a:r>
              <a:rPr lang="en-US" b="1" dirty="0" smtClean="0"/>
              <a:t>match</a:t>
            </a:r>
            <a:br>
              <a:rPr lang="en-US" b="1" dirty="0" smtClean="0"/>
            </a:br>
            <a:r>
              <a:rPr lang="en-US" b="1" dirty="0" smtClean="0"/>
              <a:t>{</a:t>
            </a:r>
            <a:r>
              <a:rPr lang="en-US" dirty="0" smtClean="0"/>
              <a:t> </a:t>
            </a:r>
            <a:br>
              <a:rPr lang="en-US" dirty="0" smtClean="0"/>
            </a:br>
            <a:r>
              <a:rPr lang="en-US" dirty="0" smtClean="0"/>
              <a:t>  </a:t>
            </a:r>
            <a:r>
              <a:rPr lang="en-US" b="1" dirty="0" smtClean="0"/>
              <a:t>case</a:t>
            </a:r>
            <a:r>
              <a:rPr lang="en-US" dirty="0" smtClean="0"/>
              <a:t> </a:t>
            </a:r>
            <a:r>
              <a:rPr lang="en-US" b="1" dirty="0"/>
              <a:t>(_,</a:t>
            </a:r>
            <a:r>
              <a:rPr lang="en-US" dirty="0"/>
              <a:t> 0</a:t>
            </a:r>
            <a:r>
              <a:rPr lang="en-US" b="1" dirty="0"/>
              <a:t>)</a:t>
            </a:r>
            <a:r>
              <a:rPr lang="en-US" dirty="0"/>
              <a:t> </a:t>
            </a:r>
            <a:r>
              <a:rPr lang="en-US" b="1" dirty="0"/>
              <a:t>=&gt;</a:t>
            </a:r>
            <a:r>
              <a:rPr lang="en-US" dirty="0"/>
              <a:t> </a:t>
            </a:r>
            <a:r>
              <a:rPr lang="en-US" b="1" dirty="0"/>
              <a:t>None</a:t>
            </a:r>
            <a:r>
              <a:rPr lang="en-US" dirty="0"/>
              <a:t> </a:t>
            </a:r>
            <a:r>
              <a:rPr lang="en-US" dirty="0" smtClean="0"/>
              <a:t/>
            </a:r>
            <a:br>
              <a:rPr lang="en-US" dirty="0" smtClean="0"/>
            </a:br>
            <a:r>
              <a:rPr lang="en-US" dirty="0" smtClean="0"/>
              <a:t>  </a:t>
            </a:r>
            <a:r>
              <a:rPr lang="en-US" b="1" dirty="0" smtClean="0"/>
              <a:t>case</a:t>
            </a:r>
            <a:r>
              <a:rPr lang="en-US" dirty="0" smtClean="0"/>
              <a:t> </a:t>
            </a:r>
            <a:r>
              <a:rPr lang="en-US" b="1" dirty="0"/>
              <a:t>(</a:t>
            </a:r>
            <a:r>
              <a:rPr lang="en-US" dirty="0"/>
              <a:t>a</a:t>
            </a:r>
            <a:r>
              <a:rPr lang="en-US" b="1" dirty="0"/>
              <a:t>,</a:t>
            </a:r>
            <a:r>
              <a:rPr lang="en-US" dirty="0"/>
              <a:t> b</a:t>
            </a:r>
            <a:r>
              <a:rPr lang="en-US" b="1" dirty="0"/>
              <a:t>)</a:t>
            </a:r>
            <a:r>
              <a:rPr lang="en-US" dirty="0"/>
              <a:t> </a:t>
            </a:r>
            <a:r>
              <a:rPr lang="en-US" b="1" dirty="0"/>
              <a:t>=&gt;</a:t>
            </a:r>
            <a:r>
              <a:rPr lang="en-US" dirty="0"/>
              <a:t> </a:t>
            </a:r>
            <a:r>
              <a:rPr lang="en-US" b="1" dirty="0"/>
              <a:t>Some(</a:t>
            </a:r>
            <a:r>
              <a:rPr lang="en-US" dirty="0"/>
              <a:t>a </a:t>
            </a:r>
            <a:r>
              <a:rPr lang="en-US" b="1" dirty="0"/>
              <a:t>/</a:t>
            </a:r>
            <a:r>
              <a:rPr lang="en-US" dirty="0"/>
              <a:t> b</a:t>
            </a:r>
            <a:r>
              <a:rPr lang="en-US" b="1" dirty="0"/>
              <a:t>)</a:t>
            </a:r>
            <a:r>
              <a:rPr lang="en-US" dirty="0"/>
              <a:t> </a:t>
            </a:r>
            <a:r>
              <a:rPr lang="en-US" dirty="0" smtClean="0"/>
              <a:t/>
            </a:r>
            <a:br>
              <a:rPr lang="en-US" dirty="0" smtClean="0"/>
            </a:br>
            <a:r>
              <a:rPr lang="en-US" b="1" dirty="0" smtClean="0"/>
              <a:t>}</a:t>
            </a:r>
          </a:p>
          <a:p>
            <a:r>
              <a:rPr lang="en-US" dirty="0" err="1"/>
              <a:t>betterDivide</a:t>
            </a:r>
            <a:r>
              <a:rPr lang="en-US" b="1" dirty="0"/>
              <a:t>(</a:t>
            </a:r>
            <a:r>
              <a:rPr lang="en-US" dirty="0"/>
              <a:t>1</a:t>
            </a:r>
            <a:r>
              <a:rPr lang="en-US" b="1" dirty="0"/>
              <a:t>,</a:t>
            </a:r>
            <a:r>
              <a:rPr lang="en-US" dirty="0"/>
              <a:t> </a:t>
            </a:r>
            <a:r>
              <a:rPr lang="en-US" dirty="0" smtClean="0"/>
              <a:t>2</a:t>
            </a:r>
            <a:r>
              <a:rPr lang="en-US" b="1" dirty="0" smtClean="0"/>
              <a:t>)</a:t>
            </a:r>
            <a:r>
              <a:rPr lang="en-US" dirty="0" smtClean="0"/>
              <a:t/>
            </a:r>
            <a:br>
              <a:rPr lang="en-US" dirty="0" smtClean="0"/>
            </a:br>
            <a:r>
              <a:rPr lang="en-US" dirty="0" smtClean="0"/>
              <a:t>res4</a:t>
            </a:r>
            <a:r>
              <a:rPr lang="en-US" b="1" dirty="0"/>
              <a:t>:</a:t>
            </a:r>
            <a:r>
              <a:rPr lang="en-US" dirty="0"/>
              <a:t> </a:t>
            </a:r>
            <a:r>
              <a:rPr lang="en-US" b="1" dirty="0"/>
              <a:t>Option[</a:t>
            </a:r>
            <a:r>
              <a:rPr lang="en-US" b="1" dirty="0" err="1"/>
              <a:t>Int</a:t>
            </a:r>
            <a:r>
              <a:rPr lang="en-US" b="1" dirty="0"/>
              <a:t>]</a:t>
            </a:r>
            <a:r>
              <a:rPr lang="en-US" dirty="0"/>
              <a:t> </a:t>
            </a:r>
            <a:r>
              <a:rPr lang="en-US" b="1" dirty="0"/>
              <a:t>=</a:t>
            </a:r>
            <a:r>
              <a:rPr lang="en-US" dirty="0"/>
              <a:t> </a:t>
            </a:r>
            <a:r>
              <a:rPr lang="en-US" b="1" dirty="0"/>
              <a:t>Some(</a:t>
            </a:r>
            <a:r>
              <a:rPr lang="en-US" dirty="0"/>
              <a:t>0</a:t>
            </a:r>
            <a:r>
              <a:rPr lang="en-US" b="1" dirty="0"/>
              <a:t>)</a:t>
            </a:r>
            <a:r>
              <a:rPr lang="en-US" dirty="0"/>
              <a:t> </a:t>
            </a:r>
            <a:r>
              <a:rPr lang="en-US" dirty="0" smtClean="0"/>
              <a:t/>
            </a:r>
            <a:br>
              <a:rPr lang="en-US" dirty="0" smtClean="0"/>
            </a:br>
            <a:r>
              <a:rPr lang="en-US" dirty="0" smtClean="0"/>
              <a:t/>
            </a:r>
            <a:br>
              <a:rPr lang="en-US" dirty="0" smtClean="0"/>
            </a:br>
            <a:r>
              <a:rPr lang="en-US" dirty="0" err="1" smtClean="0"/>
              <a:t>betterDivide</a:t>
            </a:r>
            <a:r>
              <a:rPr lang="en-US" b="1" dirty="0" smtClean="0"/>
              <a:t>(</a:t>
            </a:r>
            <a:r>
              <a:rPr lang="en-US" dirty="0" smtClean="0"/>
              <a:t>2</a:t>
            </a:r>
            <a:r>
              <a:rPr lang="en-US" b="1" dirty="0"/>
              <a:t>,</a:t>
            </a:r>
            <a:r>
              <a:rPr lang="en-US" dirty="0"/>
              <a:t> </a:t>
            </a:r>
            <a:r>
              <a:rPr lang="en-US" dirty="0" smtClean="0"/>
              <a:t>1</a:t>
            </a:r>
            <a:r>
              <a:rPr lang="en-US" b="1" dirty="0" smtClean="0"/>
              <a:t>)</a:t>
            </a:r>
            <a:r>
              <a:rPr lang="en-US" dirty="0" smtClean="0"/>
              <a:t/>
            </a:r>
            <a:br>
              <a:rPr lang="en-US" dirty="0" smtClean="0"/>
            </a:br>
            <a:r>
              <a:rPr lang="en-US" dirty="0" smtClean="0"/>
              <a:t>res5</a:t>
            </a:r>
            <a:r>
              <a:rPr lang="en-US" b="1" dirty="0"/>
              <a:t>:</a:t>
            </a:r>
            <a:r>
              <a:rPr lang="en-US" dirty="0"/>
              <a:t> </a:t>
            </a:r>
            <a:r>
              <a:rPr lang="en-US" b="1" dirty="0"/>
              <a:t>Option[</a:t>
            </a:r>
            <a:r>
              <a:rPr lang="en-US" b="1" dirty="0" err="1"/>
              <a:t>Int</a:t>
            </a:r>
            <a:r>
              <a:rPr lang="en-US" b="1" dirty="0"/>
              <a:t>]</a:t>
            </a:r>
            <a:r>
              <a:rPr lang="en-US" dirty="0"/>
              <a:t> </a:t>
            </a:r>
            <a:r>
              <a:rPr lang="en-US" b="1" dirty="0"/>
              <a:t>=</a:t>
            </a:r>
            <a:r>
              <a:rPr lang="en-US" dirty="0"/>
              <a:t> </a:t>
            </a:r>
            <a:r>
              <a:rPr lang="en-US" b="1" dirty="0"/>
              <a:t>Some(</a:t>
            </a:r>
            <a:r>
              <a:rPr lang="en-US" dirty="0"/>
              <a:t>2</a:t>
            </a:r>
            <a:r>
              <a:rPr lang="en-US" b="1" dirty="0"/>
              <a:t>)</a:t>
            </a:r>
            <a:r>
              <a:rPr lang="en-US" dirty="0"/>
              <a:t> </a:t>
            </a:r>
            <a:r>
              <a:rPr lang="en-US" dirty="0" smtClean="0"/>
              <a:t/>
            </a:r>
            <a:br>
              <a:rPr lang="en-US" dirty="0" smtClean="0"/>
            </a:br>
            <a:r>
              <a:rPr lang="en-US" dirty="0" smtClean="0"/>
              <a:t/>
            </a:r>
            <a:br>
              <a:rPr lang="en-US" dirty="0" smtClean="0"/>
            </a:br>
            <a:r>
              <a:rPr lang="en-US" dirty="0" err="1" smtClean="0"/>
              <a:t>betterDivide</a:t>
            </a:r>
            <a:r>
              <a:rPr lang="en-US" b="1" dirty="0" smtClean="0"/>
              <a:t>(</a:t>
            </a:r>
            <a:r>
              <a:rPr lang="en-US" dirty="0" smtClean="0"/>
              <a:t>2</a:t>
            </a:r>
            <a:r>
              <a:rPr lang="en-US" b="1" dirty="0"/>
              <a:t>,</a:t>
            </a:r>
            <a:r>
              <a:rPr lang="en-US" dirty="0"/>
              <a:t> 0</a:t>
            </a:r>
            <a:r>
              <a:rPr lang="en-US" b="1" dirty="0" smtClean="0"/>
              <a:t>)</a:t>
            </a:r>
            <a:r>
              <a:rPr lang="en-US" dirty="0" smtClean="0"/>
              <a:t/>
            </a:r>
            <a:br>
              <a:rPr lang="en-US" dirty="0" smtClean="0"/>
            </a:br>
            <a:r>
              <a:rPr lang="en-US" dirty="0" smtClean="0"/>
              <a:t>res6</a:t>
            </a:r>
            <a:r>
              <a:rPr lang="en-US" b="1" dirty="0"/>
              <a:t>:</a:t>
            </a:r>
            <a:r>
              <a:rPr lang="en-US" dirty="0"/>
              <a:t> </a:t>
            </a:r>
            <a:r>
              <a:rPr lang="en-US" b="1" dirty="0"/>
              <a:t>Option[</a:t>
            </a:r>
            <a:r>
              <a:rPr lang="en-US" b="1" dirty="0" err="1"/>
              <a:t>Int</a:t>
            </a:r>
            <a:r>
              <a:rPr lang="en-US" b="1" dirty="0"/>
              <a:t>]</a:t>
            </a:r>
            <a:r>
              <a:rPr lang="en-US" dirty="0"/>
              <a:t> </a:t>
            </a:r>
            <a:r>
              <a:rPr lang="en-US" b="1" dirty="0"/>
              <a:t>=</a:t>
            </a:r>
            <a:r>
              <a:rPr lang="en-US" dirty="0"/>
              <a:t> </a:t>
            </a:r>
            <a:r>
              <a:rPr lang="en-US" b="1" dirty="0"/>
              <a:t>None</a:t>
            </a:r>
            <a:endParaRPr lang="en-US" dirty="0"/>
          </a:p>
        </p:txBody>
      </p:sp>
    </p:spTree>
    <p:extLst>
      <p:ext uri="{BB962C8B-B14F-4D97-AF65-F5344CB8AC3E}">
        <p14:creationId xmlns:p14="http://schemas.microsoft.com/office/powerpoint/2010/main" val="18144492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a:srcRect l="15571" r="7320" b="-2"/>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p:cNvSpPr>
            <a:spLocks noGrp="1"/>
          </p:cNvSpPr>
          <p:nvPr>
            <p:ph type="title"/>
          </p:nvPr>
        </p:nvSpPr>
        <p:spPr>
          <a:xfrm>
            <a:off x="677333" y="609600"/>
            <a:ext cx="3851123" cy="1320800"/>
          </a:xfrm>
        </p:spPr>
        <p:txBody>
          <a:bodyPr>
            <a:normAutofit/>
          </a:bodyPr>
          <a:lstStyle/>
          <a:p>
            <a:r>
              <a:rPr lang="en-US"/>
              <a:t>We used our first effect</a:t>
            </a:r>
          </a:p>
        </p:txBody>
      </p:sp>
      <p:sp>
        <p:nvSpPr>
          <p:cNvPr id="3" name="Content Placeholder 2"/>
          <p:cNvSpPr>
            <a:spLocks noGrp="1"/>
          </p:cNvSpPr>
          <p:nvPr>
            <p:ph idx="1"/>
          </p:nvPr>
        </p:nvSpPr>
        <p:spPr>
          <a:xfrm>
            <a:off x="677334" y="2160589"/>
            <a:ext cx="3851122" cy="3880773"/>
          </a:xfrm>
        </p:spPr>
        <p:txBody>
          <a:bodyPr>
            <a:normAutofit/>
          </a:bodyPr>
          <a:lstStyle/>
          <a:p>
            <a:r>
              <a:rPr lang="en-US" dirty="0"/>
              <a:t>Option[+A] is an effect that models any kind [+A] of computation that may yield an error (or absence of a value to compute</a:t>
            </a:r>
            <a:r>
              <a:rPr lang="en-US" dirty="0" smtClean="0"/>
              <a:t>)</a:t>
            </a:r>
          </a:p>
          <a:p>
            <a:endParaRPr lang="en-US" dirty="0"/>
          </a:p>
        </p:txBody>
      </p:sp>
      <p:cxnSp>
        <p:nvCxnSpPr>
          <p:cNvPr id="22" name="Straight Connector 21">
            <a:extLst>
              <a:ext uri="{FF2B5EF4-FFF2-40B4-BE49-F238E27FC236}">
                <a16:creationId xmlns="" xmlns:a16="http://schemas.microsoft.com/office/drawing/2014/main" id="{64FA5DFF-7FE6-4855-84E6-DFA78EE978BD}"/>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 xmlns:a16="http://schemas.microsoft.com/office/drawing/2014/main" id="{2AFD8CBA-54A3-4363-991B-B9C631BBFA74}"/>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 xmlns:a16="http://schemas.microsoft.com/office/drawing/2014/main" id="{3F088236-D655-4F88-B238-E1676235802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 xmlns:a16="http://schemas.microsoft.com/office/drawing/2014/main" id="{3DAC0C92-199E-475C-9390-119A9B02727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4">
            <a:extLst>
              <a:ext uri="{FF2B5EF4-FFF2-40B4-BE49-F238E27FC236}">
                <a16:creationId xmlns="" xmlns:a16="http://schemas.microsoft.com/office/drawing/2014/main" id="{C4CFB339-0ED8-4FE2-9EF1-6D1375B8499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 xmlns:a16="http://schemas.microsoft.com/office/drawing/2014/main" id="{31896C80-2069-4431-9C19-83B91373449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8">
            <a:extLst>
              <a:ext uri="{FF2B5EF4-FFF2-40B4-BE49-F238E27FC236}">
                <a16:creationId xmlns="" xmlns:a16="http://schemas.microsoft.com/office/drawing/2014/main" id="{BF120A21-0841-4823-B0C4-28AEBCEF9B7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9">
            <a:extLst>
              <a:ext uri="{FF2B5EF4-FFF2-40B4-BE49-F238E27FC236}">
                <a16:creationId xmlns="" xmlns:a16="http://schemas.microsoft.com/office/drawing/2014/main" id="{DBB05BAE-BBD3-4289-899F-A6851503C6B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29">
            <a:extLst>
              <a:ext uri="{FF2B5EF4-FFF2-40B4-BE49-F238E27FC236}">
                <a16:creationId xmlns="" xmlns:a16="http://schemas.microsoft.com/office/drawing/2014/main" id="{9874D11C-36F5-4BBE-A490-019A54E953B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4016770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I compose </a:t>
            </a:r>
            <a:r>
              <a:rPr lang="en-US" dirty="0" err="1" smtClean="0"/>
              <a:t>betterDivide</a:t>
            </a:r>
            <a:r>
              <a:rPr lang="en-US" dirty="0" smtClean="0"/>
              <a:t> with itself?</a:t>
            </a:r>
            <a:endParaRPr lang="en-US" dirty="0"/>
          </a:p>
        </p:txBody>
      </p:sp>
      <p:sp>
        <p:nvSpPr>
          <p:cNvPr id="3" name="Content Placeholder 2"/>
          <p:cNvSpPr>
            <a:spLocks noGrp="1"/>
          </p:cNvSpPr>
          <p:nvPr>
            <p:ph idx="1"/>
          </p:nvPr>
        </p:nvSpPr>
        <p:spPr/>
        <p:txBody>
          <a:bodyPr/>
          <a:lstStyle/>
          <a:p>
            <a:r>
              <a:rPr lang="en-US" dirty="0" smtClean="0"/>
              <a:t>Nope </a:t>
            </a:r>
            <a:r>
              <a:rPr lang="en-US" dirty="0" smtClean="0">
                <a:sym typeface="Wingdings"/>
              </a:rPr>
              <a:t></a:t>
            </a:r>
          </a:p>
          <a:p>
            <a:r>
              <a:rPr lang="en-US" b="1" dirty="0" err="1"/>
              <a:t>val</a:t>
            </a:r>
            <a:r>
              <a:rPr lang="en-US" dirty="0"/>
              <a:t> result </a:t>
            </a:r>
            <a:r>
              <a:rPr lang="en-US" b="1" dirty="0"/>
              <a:t>=</a:t>
            </a:r>
            <a:r>
              <a:rPr lang="en-US" dirty="0"/>
              <a:t> </a:t>
            </a:r>
            <a:r>
              <a:rPr lang="en-US" dirty="0" err="1"/>
              <a:t>betterDivide</a:t>
            </a:r>
            <a:r>
              <a:rPr lang="en-US" b="1" dirty="0"/>
              <a:t>(</a:t>
            </a:r>
            <a:r>
              <a:rPr lang="en-US" dirty="0"/>
              <a:t>42</a:t>
            </a:r>
            <a:r>
              <a:rPr lang="en-US" b="1" dirty="0"/>
              <a:t>,</a:t>
            </a:r>
            <a:r>
              <a:rPr lang="en-US" dirty="0"/>
              <a:t> </a:t>
            </a:r>
            <a:r>
              <a:rPr lang="en-US" dirty="0" err="1"/>
              <a:t>betterDivide</a:t>
            </a:r>
            <a:r>
              <a:rPr lang="en-US" b="1" dirty="0"/>
              <a:t>(</a:t>
            </a:r>
            <a:r>
              <a:rPr lang="en-US" dirty="0"/>
              <a:t>25</a:t>
            </a:r>
            <a:r>
              <a:rPr lang="en-US" b="1" dirty="0"/>
              <a:t>,</a:t>
            </a:r>
            <a:r>
              <a:rPr lang="en-US" dirty="0"/>
              <a:t> 2</a:t>
            </a:r>
            <a:r>
              <a:rPr lang="en-US" b="1" dirty="0"/>
              <a:t>))</a:t>
            </a:r>
            <a:r>
              <a:rPr lang="en-US" dirty="0"/>
              <a:t> </a:t>
            </a:r>
            <a:r>
              <a:rPr lang="en-US" dirty="0" smtClean="0"/>
              <a:t/>
            </a:r>
            <a:br>
              <a:rPr lang="en-US" dirty="0" smtClean="0"/>
            </a:br>
            <a:r>
              <a:rPr lang="en-US" b="1" dirty="0" smtClean="0"/>
              <a:t>Error</a:t>
            </a:r>
            <a:r>
              <a:rPr lang="en-US" b="1" dirty="0"/>
              <a:t>:(</a:t>
            </a:r>
            <a:r>
              <a:rPr lang="en-US" dirty="0"/>
              <a:t>29</a:t>
            </a:r>
            <a:r>
              <a:rPr lang="en-US" b="1" dirty="0"/>
              <a:t>,</a:t>
            </a:r>
            <a:r>
              <a:rPr lang="en-US" dirty="0"/>
              <a:t> 38</a:t>
            </a:r>
            <a:r>
              <a:rPr lang="en-US" b="1" dirty="0"/>
              <a:t>)</a:t>
            </a:r>
            <a:r>
              <a:rPr lang="en-US" dirty="0"/>
              <a:t> </a:t>
            </a:r>
            <a:r>
              <a:rPr lang="en-US" b="1" dirty="0"/>
              <a:t>type</a:t>
            </a:r>
            <a:r>
              <a:rPr lang="en-US" dirty="0"/>
              <a:t> </a:t>
            </a:r>
            <a:r>
              <a:rPr lang="en-US" b="1" dirty="0"/>
              <a:t>mismatch;</a:t>
            </a:r>
            <a:r>
              <a:rPr lang="en-US" dirty="0"/>
              <a:t> </a:t>
            </a:r>
            <a:r>
              <a:rPr lang="en-US" dirty="0" smtClean="0"/>
              <a:t/>
            </a:r>
            <a:br>
              <a:rPr lang="en-US" dirty="0" smtClean="0"/>
            </a:br>
            <a:r>
              <a:rPr lang="en-US" dirty="0" smtClean="0"/>
              <a:t>found </a:t>
            </a:r>
            <a:r>
              <a:rPr lang="en-US" b="1" dirty="0"/>
              <a:t>:</a:t>
            </a:r>
            <a:r>
              <a:rPr lang="en-US" dirty="0"/>
              <a:t> </a:t>
            </a:r>
            <a:r>
              <a:rPr lang="en-US" b="1" dirty="0"/>
              <a:t>Option[</a:t>
            </a:r>
            <a:r>
              <a:rPr lang="en-US" b="1" dirty="0" err="1"/>
              <a:t>Int</a:t>
            </a:r>
            <a:r>
              <a:rPr lang="en-US" b="1" dirty="0"/>
              <a:t>]</a:t>
            </a:r>
            <a:r>
              <a:rPr lang="en-US" dirty="0"/>
              <a:t> required</a:t>
            </a:r>
            <a:r>
              <a:rPr lang="en-US" b="1" dirty="0"/>
              <a:t>:</a:t>
            </a:r>
            <a:r>
              <a:rPr lang="en-US" dirty="0"/>
              <a:t> </a:t>
            </a:r>
            <a:r>
              <a:rPr lang="en-US" b="1" dirty="0" err="1"/>
              <a:t>Int</a:t>
            </a:r>
            <a:r>
              <a:rPr lang="en-US" dirty="0"/>
              <a:t> </a:t>
            </a:r>
            <a:r>
              <a:rPr lang="en-US" dirty="0" err="1"/>
              <a:t>betterDivide</a:t>
            </a:r>
            <a:r>
              <a:rPr lang="en-US" b="1" dirty="0"/>
              <a:t>(</a:t>
            </a:r>
            <a:r>
              <a:rPr lang="en-US" dirty="0"/>
              <a:t>2</a:t>
            </a:r>
            <a:r>
              <a:rPr lang="en-US" b="1" dirty="0"/>
              <a:t>,</a:t>
            </a:r>
            <a:r>
              <a:rPr lang="en-US" dirty="0"/>
              <a:t> </a:t>
            </a:r>
            <a:r>
              <a:rPr lang="en-US" dirty="0" err="1"/>
              <a:t>betterDivide</a:t>
            </a:r>
            <a:r>
              <a:rPr lang="en-US" b="1" dirty="0"/>
              <a:t>(</a:t>
            </a:r>
            <a:r>
              <a:rPr lang="en-US" dirty="0"/>
              <a:t>2</a:t>
            </a:r>
            <a:r>
              <a:rPr lang="en-US" b="1" dirty="0"/>
              <a:t>,</a:t>
            </a:r>
            <a:r>
              <a:rPr lang="en-US" dirty="0"/>
              <a:t> 2</a:t>
            </a:r>
            <a:r>
              <a:rPr lang="en-US" b="1" dirty="0" smtClean="0"/>
              <a:t>))</a:t>
            </a:r>
          </a:p>
          <a:p>
            <a:r>
              <a:rPr lang="en-US" dirty="0" smtClean="0"/>
              <a:t>Is this the end (again)?</a:t>
            </a:r>
          </a:p>
          <a:p>
            <a:endParaRPr lang="en-US" dirty="0" smtClean="0">
              <a:sym typeface="Wingdings"/>
            </a:endParaRPr>
          </a:p>
        </p:txBody>
      </p:sp>
    </p:spTree>
    <p:extLst>
      <p:ext uri="{BB962C8B-B14F-4D97-AF65-F5344CB8AC3E}">
        <p14:creationId xmlns:p14="http://schemas.microsoft.com/office/powerpoint/2010/main" val="21372185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Unwrapping the effect</a:t>
            </a:r>
            <a:endParaRPr lang="en-US" dirty="0"/>
          </a:p>
        </p:txBody>
      </p:sp>
      <p:sp>
        <p:nvSpPr>
          <p:cNvPr id="3" name="Content Placeholder 2"/>
          <p:cNvSpPr>
            <a:spLocks noGrp="1"/>
          </p:cNvSpPr>
          <p:nvPr>
            <p:ph idx="1"/>
          </p:nvPr>
        </p:nvSpPr>
        <p:spPr/>
        <p:txBody>
          <a:bodyPr/>
          <a:lstStyle/>
          <a:p>
            <a:r>
              <a:rPr lang="en-US" dirty="0" smtClean="0"/>
              <a:t>Option[A] has a method named “get” that returns the wrapped A</a:t>
            </a:r>
          </a:p>
          <a:p>
            <a:r>
              <a:rPr lang="en-US" dirty="0" err="1" smtClean="0"/>
              <a:t>betterDivide</a:t>
            </a:r>
            <a:r>
              <a:rPr lang="en-US" b="1" dirty="0" smtClean="0"/>
              <a:t>(</a:t>
            </a:r>
            <a:r>
              <a:rPr lang="en-US" dirty="0" smtClean="0"/>
              <a:t>2</a:t>
            </a:r>
            <a:r>
              <a:rPr lang="en-US" b="1" dirty="0"/>
              <a:t>,</a:t>
            </a:r>
            <a:r>
              <a:rPr lang="en-US" dirty="0"/>
              <a:t> </a:t>
            </a:r>
            <a:r>
              <a:rPr lang="en-US" dirty="0" err="1"/>
              <a:t>betterDivide</a:t>
            </a:r>
            <a:r>
              <a:rPr lang="en-US" b="1" dirty="0"/>
              <a:t>(</a:t>
            </a:r>
            <a:r>
              <a:rPr lang="en-US" dirty="0"/>
              <a:t>2</a:t>
            </a:r>
            <a:r>
              <a:rPr lang="en-US" b="1" dirty="0"/>
              <a:t>,</a:t>
            </a:r>
            <a:r>
              <a:rPr lang="en-US" dirty="0"/>
              <a:t> 2</a:t>
            </a:r>
            <a:r>
              <a:rPr lang="en-US" b="1" dirty="0"/>
              <a:t>).</a:t>
            </a:r>
            <a:r>
              <a:rPr lang="en-US" dirty="0"/>
              <a:t>get</a:t>
            </a:r>
            <a:r>
              <a:rPr lang="en-US" b="1" dirty="0"/>
              <a:t>)</a:t>
            </a:r>
            <a:r>
              <a:rPr lang="en-US" dirty="0"/>
              <a:t> </a:t>
            </a:r>
            <a:r>
              <a:rPr lang="en-US" dirty="0" smtClean="0"/>
              <a:t/>
            </a:r>
            <a:br>
              <a:rPr lang="en-US" dirty="0" smtClean="0"/>
            </a:br>
            <a:r>
              <a:rPr lang="en-US" dirty="0" smtClean="0"/>
              <a:t>res7</a:t>
            </a:r>
            <a:r>
              <a:rPr lang="en-US" b="1" dirty="0"/>
              <a:t>:</a:t>
            </a:r>
            <a:r>
              <a:rPr lang="en-US" dirty="0"/>
              <a:t> </a:t>
            </a:r>
            <a:r>
              <a:rPr lang="en-US" b="1" dirty="0"/>
              <a:t>Option[</a:t>
            </a:r>
            <a:r>
              <a:rPr lang="en-US" b="1" dirty="0" err="1"/>
              <a:t>Int</a:t>
            </a:r>
            <a:r>
              <a:rPr lang="en-US" b="1" dirty="0"/>
              <a:t>]</a:t>
            </a:r>
            <a:r>
              <a:rPr lang="en-US" dirty="0"/>
              <a:t> </a:t>
            </a:r>
            <a:r>
              <a:rPr lang="en-US" b="1" dirty="0"/>
              <a:t>=</a:t>
            </a:r>
            <a:r>
              <a:rPr lang="en-US" dirty="0"/>
              <a:t> </a:t>
            </a:r>
            <a:r>
              <a:rPr lang="en-US" b="1" dirty="0"/>
              <a:t>Some(</a:t>
            </a:r>
            <a:r>
              <a:rPr lang="en-US" dirty="0"/>
              <a:t>2</a:t>
            </a:r>
            <a:r>
              <a:rPr lang="en-US" b="1" dirty="0" smtClean="0"/>
              <a:t>)</a:t>
            </a:r>
          </a:p>
          <a:p>
            <a:r>
              <a:rPr lang="en-US" dirty="0" smtClean="0"/>
              <a:t>We won, didn’t we?</a:t>
            </a:r>
          </a:p>
          <a:p>
            <a:r>
              <a:rPr lang="en-US" dirty="0" err="1" smtClean="0"/>
              <a:t>betterDivide</a:t>
            </a:r>
            <a:r>
              <a:rPr lang="en-US" b="1" dirty="0" smtClean="0"/>
              <a:t>(</a:t>
            </a:r>
            <a:r>
              <a:rPr lang="en-US" dirty="0" smtClean="0"/>
              <a:t>2</a:t>
            </a:r>
            <a:r>
              <a:rPr lang="en-US" b="1" dirty="0"/>
              <a:t>,</a:t>
            </a:r>
            <a:r>
              <a:rPr lang="en-US" dirty="0"/>
              <a:t> </a:t>
            </a:r>
            <a:r>
              <a:rPr lang="en-US" dirty="0" err="1"/>
              <a:t>betterDivide</a:t>
            </a:r>
            <a:r>
              <a:rPr lang="en-US" b="1" dirty="0"/>
              <a:t>(</a:t>
            </a:r>
            <a:r>
              <a:rPr lang="en-US" dirty="0"/>
              <a:t>2</a:t>
            </a:r>
            <a:r>
              <a:rPr lang="en-US" b="1" dirty="0"/>
              <a:t>,</a:t>
            </a:r>
            <a:r>
              <a:rPr lang="en-US" dirty="0"/>
              <a:t> 0</a:t>
            </a:r>
            <a:r>
              <a:rPr lang="en-US" b="1" dirty="0"/>
              <a:t>).</a:t>
            </a:r>
            <a:r>
              <a:rPr lang="en-US" dirty="0"/>
              <a:t>get</a:t>
            </a:r>
            <a:r>
              <a:rPr lang="en-US" b="1" dirty="0"/>
              <a:t>)</a:t>
            </a:r>
            <a:r>
              <a:rPr lang="en-US" dirty="0"/>
              <a:t> </a:t>
            </a:r>
            <a:r>
              <a:rPr lang="en-US" dirty="0" smtClean="0"/>
              <a:t/>
            </a:r>
            <a:br>
              <a:rPr lang="en-US" dirty="0" smtClean="0"/>
            </a:br>
            <a:r>
              <a:rPr lang="en-US" dirty="0" err="1" smtClean="0"/>
              <a:t>java</a:t>
            </a:r>
            <a:r>
              <a:rPr lang="en-US" b="1" dirty="0" err="1" smtClean="0"/>
              <a:t>.</a:t>
            </a:r>
            <a:r>
              <a:rPr lang="en-US" dirty="0" err="1" smtClean="0"/>
              <a:t>util</a:t>
            </a:r>
            <a:r>
              <a:rPr lang="en-US" b="1" dirty="0" err="1" smtClean="0"/>
              <a:t>.NoSuchElementException</a:t>
            </a:r>
            <a:r>
              <a:rPr lang="en-US" b="1" dirty="0"/>
              <a:t>:</a:t>
            </a:r>
            <a:r>
              <a:rPr lang="en-US" dirty="0"/>
              <a:t> </a:t>
            </a:r>
            <a:r>
              <a:rPr lang="en-US" b="1" dirty="0" err="1" smtClean="0"/>
              <a:t>None.get</a:t>
            </a:r>
            <a:endParaRPr lang="en-US" b="1" dirty="0" smtClean="0"/>
          </a:p>
          <a:p>
            <a:r>
              <a:rPr lang="en-US" dirty="0" smtClean="0"/>
              <a:t>Nope (again) </a:t>
            </a:r>
            <a:r>
              <a:rPr lang="en-US" dirty="0" smtClean="0">
                <a:sym typeface="Wingdings"/>
              </a:rPr>
              <a:t></a:t>
            </a:r>
            <a:endParaRPr lang="en-US" dirty="0"/>
          </a:p>
        </p:txBody>
      </p:sp>
    </p:spTree>
    <p:extLst>
      <p:ext uri="{BB962C8B-B14F-4D97-AF65-F5344CB8AC3E}">
        <p14:creationId xmlns:p14="http://schemas.microsoft.com/office/powerpoint/2010/main" val="11304945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6734" y="609600"/>
            <a:ext cx="3737268" cy="1320800"/>
          </a:xfrm>
        </p:spPr>
        <p:txBody>
          <a:bodyPr>
            <a:normAutofit/>
          </a:bodyPr>
          <a:lstStyle/>
          <a:p>
            <a:r>
              <a:rPr lang="en-US"/>
              <a:t>Another effect please!</a:t>
            </a:r>
          </a:p>
        </p:txBody>
      </p:sp>
      <p:sp>
        <p:nvSpPr>
          <p:cNvPr id="3" name="Content Placeholder 2"/>
          <p:cNvSpPr>
            <a:spLocks noGrp="1"/>
          </p:cNvSpPr>
          <p:nvPr>
            <p:ph idx="1"/>
          </p:nvPr>
        </p:nvSpPr>
        <p:spPr>
          <a:xfrm>
            <a:off x="5209563" y="2160589"/>
            <a:ext cx="4064439" cy="3880773"/>
          </a:xfrm>
        </p:spPr>
        <p:txBody>
          <a:bodyPr>
            <a:normAutofit/>
          </a:bodyPr>
          <a:lstStyle/>
          <a:p>
            <a:r>
              <a:rPr lang="en-US" dirty="0" smtClean="0"/>
              <a:t>“To </a:t>
            </a:r>
            <a:r>
              <a:rPr lang="en-US" dirty="0"/>
              <a:t>model computations that may yield a result, or fail, in a later </a:t>
            </a:r>
            <a:r>
              <a:rPr lang="en-US" dirty="0" smtClean="0"/>
              <a:t>moment, </a:t>
            </a:r>
            <a:r>
              <a:rPr lang="en-US" dirty="0"/>
              <a:t>S</a:t>
            </a:r>
            <a:r>
              <a:rPr lang="en-US" dirty="0" smtClean="0"/>
              <a:t>cala </a:t>
            </a:r>
            <a:r>
              <a:rPr lang="en-US" dirty="0"/>
              <a:t>developers naturally use Futures. Future is another effect useful to separate the concern of keeping track of an activity (potentially executed in a different thread from the caller) from the pure functional concern of manipulating the </a:t>
            </a:r>
            <a:r>
              <a:rPr lang="en-US" dirty="0" smtClean="0"/>
              <a:t>result”</a:t>
            </a:r>
            <a:endParaRPr lang="en-US" dirty="0"/>
          </a:p>
        </p:txBody>
      </p:sp>
      <p:pic>
        <p:nvPicPr>
          <p:cNvPr id="4" name="Picture 3"/>
          <p:cNvPicPr>
            <a:picLocks noChangeAspect="1"/>
          </p:cNvPicPr>
          <p:nvPr/>
        </p:nvPicPr>
        <p:blipFill rotWithShape="1">
          <a:blip r:embed="rId2"/>
          <a:srcRect t="17156" r="-1" b="20872"/>
          <a:stretch/>
        </p:blipFill>
        <p:spPr>
          <a:xfrm>
            <a:off x="20" y="-1"/>
            <a:ext cx="5394940"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9" name="Isosceles Triangle 8">
            <a:extLst>
              <a:ext uri="{FF2B5EF4-FFF2-40B4-BE49-F238E27FC236}">
                <a16:creationId xmlns="" xmlns:a16="http://schemas.microsoft.com/office/drawing/2014/main" id="{3BCB5F6A-9EB0-40B0-9D13-3023E9A2050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48482468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real world scenario</a:t>
            </a:r>
            <a:endParaRPr lang="en-US" dirty="0"/>
          </a:p>
        </p:txBody>
      </p:sp>
      <p:sp>
        <p:nvSpPr>
          <p:cNvPr id="3" name="Content Placeholder 2"/>
          <p:cNvSpPr>
            <a:spLocks noGrp="1"/>
          </p:cNvSpPr>
          <p:nvPr>
            <p:ph idx="1"/>
          </p:nvPr>
        </p:nvSpPr>
        <p:spPr/>
        <p:txBody>
          <a:bodyPr/>
          <a:lstStyle/>
          <a:p>
            <a:r>
              <a:rPr lang="en-US" b="1" dirty="0" err="1"/>
              <a:t>def</a:t>
            </a:r>
            <a:r>
              <a:rPr lang="en-US" dirty="0"/>
              <a:t> </a:t>
            </a:r>
            <a:r>
              <a:rPr lang="en-US" dirty="0" err="1"/>
              <a:t>resultOfTheCallToTheDatabase</a:t>
            </a:r>
            <a:r>
              <a:rPr lang="en-US" b="1" dirty="0"/>
              <a:t>(</a:t>
            </a:r>
            <a:r>
              <a:rPr lang="en-US" dirty="0" err="1"/>
              <a:t>secretKey</a:t>
            </a:r>
            <a:r>
              <a:rPr lang="en-US" b="1" dirty="0"/>
              <a:t>:</a:t>
            </a:r>
            <a:r>
              <a:rPr lang="en-US" dirty="0"/>
              <a:t> </a:t>
            </a:r>
            <a:r>
              <a:rPr lang="en-US" b="1" dirty="0"/>
              <a:t>String):</a:t>
            </a:r>
            <a:r>
              <a:rPr lang="en-US" dirty="0"/>
              <a:t> </a:t>
            </a:r>
            <a:r>
              <a:rPr lang="en-US" b="1" dirty="0"/>
              <a:t>Option[String]</a:t>
            </a:r>
            <a:r>
              <a:rPr lang="en-US" dirty="0"/>
              <a:t> </a:t>
            </a:r>
            <a:r>
              <a:rPr lang="en-US" b="1" dirty="0"/>
              <a:t>=</a:t>
            </a:r>
            <a:r>
              <a:rPr lang="en-US" dirty="0"/>
              <a:t> </a:t>
            </a:r>
            <a:r>
              <a:rPr lang="en-US" dirty="0" smtClean="0"/>
              <a:t/>
            </a:r>
            <a:br>
              <a:rPr lang="en-US" dirty="0" smtClean="0"/>
            </a:br>
            <a:r>
              <a:rPr lang="en-US" b="1" dirty="0" smtClean="0"/>
              <a:t>if</a:t>
            </a:r>
            <a:r>
              <a:rPr lang="en-US" dirty="0" smtClean="0"/>
              <a:t> </a:t>
            </a:r>
            <a:r>
              <a:rPr lang="en-US" b="1" dirty="0"/>
              <a:t>(</a:t>
            </a:r>
            <a:r>
              <a:rPr lang="en-US" dirty="0" err="1"/>
              <a:t>secretKey</a:t>
            </a:r>
            <a:r>
              <a:rPr lang="en-US" dirty="0"/>
              <a:t> </a:t>
            </a:r>
            <a:r>
              <a:rPr lang="en-US" b="1" dirty="0"/>
              <a:t>==</a:t>
            </a:r>
            <a:r>
              <a:rPr lang="en-US" dirty="0"/>
              <a:t> "the meaning of life, the universe, everything"</a:t>
            </a:r>
            <a:r>
              <a:rPr lang="en-US" b="1" dirty="0"/>
              <a:t>)</a:t>
            </a:r>
            <a:r>
              <a:rPr lang="en-US" dirty="0"/>
              <a:t> </a:t>
            </a:r>
            <a:r>
              <a:rPr lang="en-US" b="1" dirty="0"/>
              <a:t>Some(</a:t>
            </a:r>
            <a:r>
              <a:rPr lang="en-US" dirty="0"/>
              <a:t>"42!"</a:t>
            </a:r>
            <a:r>
              <a:rPr lang="en-US" b="1" dirty="0"/>
              <a:t>)</a:t>
            </a:r>
            <a:r>
              <a:rPr lang="en-US" dirty="0"/>
              <a:t> </a:t>
            </a:r>
            <a:r>
              <a:rPr lang="en-US" b="1" dirty="0"/>
              <a:t>else</a:t>
            </a:r>
            <a:r>
              <a:rPr lang="en-US" dirty="0"/>
              <a:t> </a:t>
            </a:r>
            <a:r>
              <a:rPr lang="en-US" b="1" dirty="0"/>
              <a:t>None</a:t>
            </a:r>
            <a:r>
              <a:rPr lang="en-US" dirty="0"/>
              <a:t> </a:t>
            </a:r>
            <a:r>
              <a:rPr lang="en-US" dirty="0" smtClean="0"/>
              <a:t/>
            </a:r>
            <a:br>
              <a:rPr lang="en-US" dirty="0" smtClean="0"/>
            </a:br>
            <a:r>
              <a:rPr lang="en-US" dirty="0" smtClean="0"/>
              <a:t/>
            </a:r>
            <a:br>
              <a:rPr lang="en-US" dirty="0" smtClean="0"/>
            </a:br>
            <a:r>
              <a:rPr lang="en-US" b="1" dirty="0" err="1" smtClean="0"/>
              <a:t>def</a:t>
            </a:r>
            <a:r>
              <a:rPr lang="en-US" dirty="0" smtClean="0"/>
              <a:t> </a:t>
            </a:r>
            <a:r>
              <a:rPr lang="en-US" dirty="0" err="1"/>
              <a:t>realCallToTheDatabase</a:t>
            </a:r>
            <a:r>
              <a:rPr lang="en-US" b="1" dirty="0"/>
              <a:t>(</a:t>
            </a:r>
            <a:r>
              <a:rPr lang="en-US" dirty="0" err="1"/>
              <a:t>secretKey</a:t>
            </a:r>
            <a:r>
              <a:rPr lang="en-US" b="1" dirty="0"/>
              <a:t>:</a:t>
            </a:r>
            <a:r>
              <a:rPr lang="en-US" dirty="0"/>
              <a:t> </a:t>
            </a:r>
            <a:r>
              <a:rPr lang="en-US" b="1" dirty="0"/>
              <a:t>String):</a:t>
            </a:r>
            <a:r>
              <a:rPr lang="en-US" dirty="0"/>
              <a:t> </a:t>
            </a:r>
            <a:r>
              <a:rPr lang="en-US" b="1" dirty="0"/>
              <a:t>Future[Option[String]]</a:t>
            </a:r>
            <a:r>
              <a:rPr lang="en-US" dirty="0"/>
              <a:t> </a:t>
            </a:r>
            <a:r>
              <a:rPr lang="en-US" b="1" dirty="0"/>
              <a:t>=</a:t>
            </a:r>
            <a:r>
              <a:rPr lang="en-US" dirty="0"/>
              <a:t> </a:t>
            </a:r>
            <a:r>
              <a:rPr lang="en-US" b="1" dirty="0"/>
              <a:t>Future</a:t>
            </a:r>
            <a:r>
              <a:rPr lang="en-US" dirty="0"/>
              <a:t> </a:t>
            </a:r>
            <a:r>
              <a:rPr lang="en-US" b="1" dirty="0"/>
              <a:t>{</a:t>
            </a:r>
            <a:r>
              <a:rPr lang="en-US" dirty="0"/>
              <a:t> </a:t>
            </a:r>
            <a:r>
              <a:rPr lang="en-US" dirty="0" smtClean="0"/>
              <a:t/>
            </a:r>
            <a:br>
              <a:rPr lang="en-US" dirty="0" smtClean="0"/>
            </a:br>
            <a:r>
              <a:rPr lang="en-US" dirty="0" smtClean="0"/>
              <a:t>  </a:t>
            </a:r>
            <a:r>
              <a:rPr lang="en-US" b="1" dirty="0" err="1" smtClean="0"/>
              <a:t>Thread.</a:t>
            </a:r>
            <a:r>
              <a:rPr lang="en-US" dirty="0" err="1" smtClean="0"/>
              <a:t>sleep</a:t>
            </a:r>
            <a:r>
              <a:rPr lang="en-US" b="1" dirty="0" smtClean="0"/>
              <a:t>(</a:t>
            </a:r>
            <a:r>
              <a:rPr lang="en-US" dirty="0" smtClean="0"/>
              <a:t>500</a:t>
            </a:r>
            <a:r>
              <a:rPr lang="en-US" b="1" dirty="0"/>
              <a:t>)</a:t>
            </a:r>
            <a:r>
              <a:rPr lang="en-US" dirty="0"/>
              <a:t> </a:t>
            </a:r>
            <a:r>
              <a:rPr lang="en-US" i="1" dirty="0"/>
              <a:t>// Easy way to simulate a bit of </a:t>
            </a:r>
            <a:r>
              <a:rPr lang="en-US" i="1" dirty="0" smtClean="0"/>
              <a:t>latency </a:t>
            </a:r>
            <a:br>
              <a:rPr lang="en-US" i="1" dirty="0" smtClean="0"/>
            </a:br>
            <a:r>
              <a:rPr lang="en-US" i="1" dirty="0" smtClean="0"/>
              <a:t/>
            </a:r>
            <a:br>
              <a:rPr lang="en-US" i="1" dirty="0" smtClean="0"/>
            </a:br>
            <a:r>
              <a:rPr lang="en-US" i="1" dirty="0" smtClean="0"/>
              <a:t>  </a:t>
            </a:r>
            <a:r>
              <a:rPr lang="en-US" dirty="0" err="1" smtClean="0"/>
              <a:t>resultOfTheCallToTheDatabase</a:t>
            </a:r>
            <a:r>
              <a:rPr lang="en-US" b="1" dirty="0" smtClean="0"/>
              <a:t>(</a:t>
            </a:r>
            <a:r>
              <a:rPr lang="en-US" dirty="0" err="1" smtClean="0"/>
              <a:t>secretKey</a:t>
            </a:r>
            <a:r>
              <a:rPr lang="en-US" b="1" dirty="0"/>
              <a:t>)</a:t>
            </a:r>
            <a:r>
              <a:rPr lang="en-US" dirty="0"/>
              <a:t> </a:t>
            </a:r>
            <a:r>
              <a:rPr lang="en-US" dirty="0" smtClean="0"/>
              <a:t/>
            </a:r>
            <a:br>
              <a:rPr lang="en-US" dirty="0" smtClean="0"/>
            </a:br>
            <a:r>
              <a:rPr lang="en-US" b="1" dirty="0" smtClean="0"/>
              <a:t>}</a:t>
            </a:r>
            <a:endParaRPr lang="en-US" dirty="0"/>
          </a:p>
        </p:txBody>
      </p:sp>
    </p:spTree>
    <p:extLst>
      <p:ext uri="{BB962C8B-B14F-4D97-AF65-F5344CB8AC3E}">
        <p14:creationId xmlns:p14="http://schemas.microsoft.com/office/powerpoint/2010/main" val="1454933042"/>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3287</TotalTime>
  <Words>763</Words>
  <Application>Microsoft Macintosh PowerPoint</Application>
  <PresentationFormat>Widescreen</PresentationFormat>
  <Paragraphs>85</Paragraphs>
  <Slides>27</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Calibri</vt:lpstr>
      <vt:lpstr>Mangal</vt:lpstr>
      <vt:lpstr>Trebuchet MS</vt:lpstr>
      <vt:lpstr>Wingdings</vt:lpstr>
      <vt:lpstr>Wingdings 3</vt:lpstr>
      <vt:lpstr>Arial</vt:lpstr>
      <vt:lpstr>Facet</vt:lpstr>
      <vt:lpstr>(Trying to) explain Monads from a practical point of view*</vt:lpstr>
      <vt:lpstr>Let’s start from a problem</vt:lpstr>
      <vt:lpstr>Let’s find a more suitable codomain for our function…</vt:lpstr>
      <vt:lpstr>… such that</vt:lpstr>
      <vt:lpstr>We used our first effect</vt:lpstr>
      <vt:lpstr>Can I compose betterDivide with itself?</vt:lpstr>
      <vt:lpstr>Unwrapping the effect</vt:lpstr>
      <vt:lpstr>Another effect please!</vt:lpstr>
      <vt:lpstr>A real world scenario</vt:lpstr>
      <vt:lpstr>A database query</vt:lpstr>
      <vt:lpstr>We have effects, we know how to unwrap them, what’s next?</vt:lpstr>
      <vt:lpstr>Composition</vt:lpstr>
      <vt:lpstr>What if there is an error?</vt:lpstr>
      <vt:lpstr>Fail Fast!</vt:lpstr>
      <vt:lpstr>What about Futures?</vt:lpstr>
      <vt:lpstr>PowerPoint Presentation</vt:lpstr>
      <vt:lpstr>Warning!</vt:lpstr>
      <vt:lpstr>Try not to sleep</vt:lpstr>
      <vt:lpstr>Warning! tl;dr; we are there finally, Monads</vt:lpstr>
      <vt:lpstr>Almost there!</vt:lpstr>
      <vt:lpstr>I wash not shleppin!</vt:lpstr>
      <vt:lpstr>To recap</vt:lpstr>
      <vt:lpstr>Scalaz, Cats, et. Al.</vt:lpstr>
      <vt:lpstr>Also works with syntactic sugar!</vt:lpstr>
      <vt:lpstr>A powerful ally, it is</vt:lpstr>
      <vt:lpstr>And it is not a prerogative of (semi-) functional programming</vt:lpstr>
      <vt:lpstr>I promised Tagless final and a REST api</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(Trying to) explain Monads from a practical point of view*</dc:title>
  <dc:creator>Federica Urso</dc:creator>
  <cp:lastModifiedBy>Federica Urso</cp:lastModifiedBy>
  <cp:revision>19</cp:revision>
  <dcterms:created xsi:type="dcterms:W3CDTF">2018-06-23T18:27:48Z</dcterms:created>
  <dcterms:modified xsi:type="dcterms:W3CDTF">2018-06-26T05:47:09Z</dcterms:modified>
</cp:coreProperties>
</file>